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823" r:id="rId3"/>
    <p:sldId id="267" r:id="rId4"/>
    <p:sldId id="417" r:id="rId5"/>
    <p:sldId id="333" r:id="rId6"/>
    <p:sldId id="325" r:id="rId7"/>
    <p:sldId id="819" r:id="rId8"/>
    <p:sldId id="336" r:id="rId9"/>
    <p:sldId id="337" r:id="rId10"/>
    <p:sldId id="820" r:id="rId11"/>
    <p:sldId id="821" r:id="rId12"/>
    <p:sldId id="822" r:id="rId13"/>
    <p:sldId id="345" r:id="rId14"/>
    <p:sldId id="346" r:id="rId15"/>
    <p:sldId id="347" r:id="rId16"/>
    <p:sldId id="338" r:id="rId17"/>
    <p:sldId id="609" r:id="rId18"/>
    <p:sldId id="340" r:id="rId19"/>
    <p:sldId id="824" r:id="rId20"/>
    <p:sldId id="825" r:id="rId21"/>
    <p:sldId id="341" r:id="rId22"/>
    <p:sldId id="512" r:id="rId23"/>
    <p:sldId id="354" r:id="rId24"/>
    <p:sldId id="350" r:id="rId25"/>
    <p:sldId id="507" r:id="rId26"/>
    <p:sldId id="356" r:id="rId27"/>
    <p:sldId id="360" r:id="rId28"/>
    <p:sldId id="362" r:id="rId29"/>
    <p:sldId id="627" r:id="rId30"/>
    <p:sldId id="259" r:id="rId31"/>
    <p:sldId id="373" r:id="rId32"/>
    <p:sldId id="260" r:id="rId33"/>
    <p:sldId id="374" r:id="rId34"/>
    <p:sldId id="619" r:id="rId35"/>
    <p:sldId id="261" r:id="rId36"/>
    <p:sldId id="315" r:id="rId37"/>
    <p:sldId id="546" r:id="rId38"/>
    <p:sldId id="316" r:id="rId39"/>
    <p:sldId id="317" r:id="rId40"/>
    <p:sldId id="322" r:id="rId41"/>
    <p:sldId id="620" r:id="rId42"/>
    <p:sldId id="612" r:id="rId43"/>
    <p:sldId id="588" r:id="rId44"/>
    <p:sldId id="439" r:id="rId45"/>
    <p:sldId id="424" r:id="rId46"/>
    <p:sldId id="590" r:id="rId47"/>
    <p:sldId id="501" r:id="rId48"/>
    <p:sldId id="5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A1C69-43F4-46E1-9BAA-EAB5CD9379A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TT"/>
        </a:p>
      </dgm:t>
    </dgm:pt>
    <dgm:pt modelId="{72B32739-CD50-4735-927B-E0F15AA62F70}">
      <dgm:prSet phldrT="[Text]" custT="1"/>
      <dgm:spPr/>
      <dgm:t>
        <a:bodyPr/>
        <a:lstStyle/>
        <a:p>
          <a:r>
            <a:rPr lang="en-TT" sz="3200" dirty="0"/>
            <a:t>Temporary</a:t>
          </a:r>
        </a:p>
      </dgm:t>
    </dgm:pt>
    <dgm:pt modelId="{878F4F36-AEAB-4EF2-BA59-FCA4E9BC1EFC}" type="parTrans" cxnId="{44CC3C1F-9644-4076-8026-6A1258062F7E}">
      <dgm:prSet/>
      <dgm:spPr/>
      <dgm:t>
        <a:bodyPr/>
        <a:lstStyle/>
        <a:p>
          <a:endParaRPr lang="en-TT"/>
        </a:p>
      </dgm:t>
    </dgm:pt>
    <dgm:pt modelId="{4769BECE-8617-49FF-BED8-FC1F0155836B}" type="sibTrans" cxnId="{44CC3C1F-9644-4076-8026-6A1258062F7E}">
      <dgm:prSet/>
      <dgm:spPr/>
      <dgm:t>
        <a:bodyPr/>
        <a:lstStyle/>
        <a:p>
          <a:endParaRPr lang="en-TT"/>
        </a:p>
      </dgm:t>
    </dgm:pt>
    <dgm:pt modelId="{D2419271-A485-40F0-9490-F1E2482E0CE6}">
      <dgm:prSet phldrT="[Text]" custT="1"/>
      <dgm:spPr/>
      <dgm:t>
        <a:bodyPr/>
        <a:lstStyle/>
        <a:p>
          <a:r>
            <a:rPr lang="en-TT" sz="3200" dirty="0"/>
            <a:t>Unique</a:t>
          </a:r>
        </a:p>
      </dgm:t>
    </dgm:pt>
    <dgm:pt modelId="{FEB8575F-0FE9-486E-AF29-22E688AAE046}" type="parTrans" cxnId="{9F3C6F0E-F54C-490C-9498-886422BB77B0}">
      <dgm:prSet/>
      <dgm:spPr/>
      <dgm:t>
        <a:bodyPr/>
        <a:lstStyle/>
        <a:p>
          <a:endParaRPr lang="en-TT"/>
        </a:p>
      </dgm:t>
    </dgm:pt>
    <dgm:pt modelId="{DC9BAD33-62C8-49EF-81D8-E3E93A44460D}" type="sibTrans" cxnId="{9F3C6F0E-F54C-490C-9498-886422BB77B0}">
      <dgm:prSet/>
      <dgm:spPr/>
      <dgm:t>
        <a:bodyPr/>
        <a:lstStyle/>
        <a:p>
          <a:endParaRPr lang="en-TT"/>
        </a:p>
      </dgm:t>
    </dgm:pt>
    <dgm:pt modelId="{23A12DFD-9603-4CF7-91C6-8189CE660899}">
      <dgm:prSet phldrT="[Text]" custT="1"/>
      <dgm:spPr/>
      <dgm:t>
        <a:bodyPr/>
        <a:lstStyle/>
        <a:p>
          <a:r>
            <a:rPr lang="en-TT" sz="3200" dirty="0"/>
            <a:t>Progressive Elaboration</a:t>
          </a:r>
        </a:p>
      </dgm:t>
    </dgm:pt>
    <dgm:pt modelId="{6073C760-0B39-4053-AB19-60BED37885FA}" type="parTrans" cxnId="{952C045D-68EB-4CA3-9239-8CDCC6020159}">
      <dgm:prSet/>
      <dgm:spPr/>
      <dgm:t>
        <a:bodyPr/>
        <a:lstStyle/>
        <a:p>
          <a:endParaRPr lang="en-TT"/>
        </a:p>
      </dgm:t>
    </dgm:pt>
    <dgm:pt modelId="{7705C75B-C580-454A-9C9D-4D583F96BFCF}" type="sibTrans" cxnId="{952C045D-68EB-4CA3-9239-8CDCC6020159}">
      <dgm:prSet/>
      <dgm:spPr/>
      <dgm:t>
        <a:bodyPr/>
        <a:lstStyle/>
        <a:p>
          <a:endParaRPr lang="en-TT"/>
        </a:p>
      </dgm:t>
    </dgm:pt>
    <dgm:pt modelId="{B0E8E156-5E40-4F9E-8F31-20B8CDBA7F2A}" type="pres">
      <dgm:prSet presAssocID="{1B6A1C69-43F4-46E1-9BAA-EAB5CD9379A3}" presName="diagram" presStyleCnt="0">
        <dgm:presLayoutVars>
          <dgm:dir/>
          <dgm:resizeHandles val="exact"/>
        </dgm:presLayoutVars>
      </dgm:prSet>
      <dgm:spPr/>
    </dgm:pt>
    <dgm:pt modelId="{591B08C7-974C-44D6-9214-878842B6590D}" type="pres">
      <dgm:prSet presAssocID="{72B32739-CD50-4735-927B-E0F15AA62F70}" presName="node" presStyleLbl="node1" presStyleIdx="0" presStyleCnt="3">
        <dgm:presLayoutVars>
          <dgm:bulletEnabled val="1"/>
        </dgm:presLayoutVars>
      </dgm:prSet>
      <dgm:spPr/>
    </dgm:pt>
    <dgm:pt modelId="{123F90F5-9BFB-4A27-961F-4F8EFED6CBAC}" type="pres">
      <dgm:prSet presAssocID="{4769BECE-8617-49FF-BED8-FC1F0155836B}" presName="sibTrans" presStyleCnt="0"/>
      <dgm:spPr/>
    </dgm:pt>
    <dgm:pt modelId="{E7D61D4C-1DBA-4E7D-9AC1-2B764FF48EF6}" type="pres">
      <dgm:prSet presAssocID="{D2419271-A485-40F0-9490-F1E2482E0CE6}" presName="node" presStyleLbl="node1" presStyleIdx="1" presStyleCnt="3">
        <dgm:presLayoutVars>
          <dgm:bulletEnabled val="1"/>
        </dgm:presLayoutVars>
      </dgm:prSet>
      <dgm:spPr/>
    </dgm:pt>
    <dgm:pt modelId="{5D1019EC-4E5E-4298-BAA0-566B736E0C6D}" type="pres">
      <dgm:prSet presAssocID="{DC9BAD33-62C8-49EF-81D8-E3E93A44460D}" presName="sibTrans" presStyleCnt="0"/>
      <dgm:spPr/>
    </dgm:pt>
    <dgm:pt modelId="{9D00E6DB-A00A-4E9A-BD4F-8A778B2C398D}" type="pres">
      <dgm:prSet presAssocID="{23A12DFD-9603-4CF7-91C6-8189CE660899}" presName="node" presStyleLbl="node1" presStyleIdx="2" presStyleCnt="3">
        <dgm:presLayoutVars>
          <dgm:bulletEnabled val="1"/>
        </dgm:presLayoutVars>
      </dgm:prSet>
      <dgm:spPr/>
    </dgm:pt>
  </dgm:ptLst>
  <dgm:cxnLst>
    <dgm:cxn modelId="{9F3C6F0E-F54C-490C-9498-886422BB77B0}" srcId="{1B6A1C69-43F4-46E1-9BAA-EAB5CD9379A3}" destId="{D2419271-A485-40F0-9490-F1E2482E0CE6}" srcOrd="1" destOrd="0" parTransId="{FEB8575F-0FE9-486E-AF29-22E688AAE046}" sibTransId="{DC9BAD33-62C8-49EF-81D8-E3E93A44460D}"/>
    <dgm:cxn modelId="{05FC3819-54BC-4EC1-A2FB-A38B9FDC2D93}" type="presOf" srcId="{72B32739-CD50-4735-927B-E0F15AA62F70}" destId="{591B08C7-974C-44D6-9214-878842B6590D}" srcOrd="0" destOrd="0" presId="urn:microsoft.com/office/officeart/2005/8/layout/default"/>
    <dgm:cxn modelId="{44CC3C1F-9644-4076-8026-6A1258062F7E}" srcId="{1B6A1C69-43F4-46E1-9BAA-EAB5CD9379A3}" destId="{72B32739-CD50-4735-927B-E0F15AA62F70}" srcOrd="0" destOrd="0" parTransId="{878F4F36-AEAB-4EF2-BA59-FCA4E9BC1EFC}" sibTransId="{4769BECE-8617-49FF-BED8-FC1F0155836B}"/>
    <dgm:cxn modelId="{952C045D-68EB-4CA3-9239-8CDCC6020159}" srcId="{1B6A1C69-43F4-46E1-9BAA-EAB5CD9379A3}" destId="{23A12DFD-9603-4CF7-91C6-8189CE660899}" srcOrd="2" destOrd="0" parTransId="{6073C760-0B39-4053-AB19-60BED37885FA}" sibTransId="{7705C75B-C580-454A-9C9D-4D583F96BFCF}"/>
    <dgm:cxn modelId="{6E4017AF-D6F1-4620-BA55-194EFDFC155A}" type="presOf" srcId="{D2419271-A485-40F0-9490-F1E2482E0CE6}" destId="{E7D61D4C-1DBA-4E7D-9AC1-2B764FF48EF6}" srcOrd="0" destOrd="0" presId="urn:microsoft.com/office/officeart/2005/8/layout/default"/>
    <dgm:cxn modelId="{0547E6B3-8341-4B73-81AF-1C17160F741E}" type="presOf" srcId="{1B6A1C69-43F4-46E1-9BAA-EAB5CD9379A3}" destId="{B0E8E156-5E40-4F9E-8F31-20B8CDBA7F2A}" srcOrd="0" destOrd="0" presId="urn:microsoft.com/office/officeart/2005/8/layout/default"/>
    <dgm:cxn modelId="{ED88D2C3-D5E7-401C-B89F-71623B8CF0DD}" type="presOf" srcId="{23A12DFD-9603-4CF7-91C6-8189CE660899}" destId="{9D00E6DB-A00A-4E9A-BD4F-8A778B2C398D}" srcOrd="0" destOrd="0" presId="urn:microsoft.com/office/officeart/2005/8/layout/default"/>
    <dgm:cxn modelId="{0363CD1B-28F6-48D3-8885-92066E6D7DEE}" type="presParOf" srcId="{B0E8E156-5E40-4F9E-8F31-20B8CDBA7F2A}" destId="{591B08C7-974C-44D6-9214-878842B6590D}" srcOrd="0" destOrd="0" presId="urn:microsoft.com/office/officeart/2005/8/layout/default"/>
    <dgm:cxn modelId="{33D33C31-65E8-447E-8FE3-125371A4A27B}" type="presParOf" srcId="{B0E8E156-5E40-4F9E-8F31-20B8CDBA7F2A}" destId="{123F90F5-9BFB-4A27-961F-4F8EFED6CBAC}" srcOrd="1" destOrd="0" presId="urn:microsoft.com/office/officeart/2005/8/layout/default"/>
    <dgm:cxn modelId="{89F74859-DD5E-41DF-8B69-EA9A25A435A8}" type="presParOf" srcId="{B0E8E156-5E40-4F9E-8F31-20B8CDBA7F2A}" destId="{E7D61D4C-1DBA-4E7D-9AC1-2B764FF48EF6}" srcOrd="2" destOrd="0" presId="urn:microsoft.com/office/officeart/2005/8/layout/default"/>
    <dgm:cxn modelId="{4EDD15EE-79DC-4366-BAAF-7311100B8614}" type="presParOf" srcId="{B0E8E156-5E40-4F9E-8F31-20B8CDBA7F2A}" destId="{5D1019EC-4E5E-4298-BAA0-566B736E0C6D}" srcOrd="3" destOrd="0" presId="urn:microsoft.com/office/officeart/2005/8/layout/default"/>
    <dgm:cxn modelId="{BF22C21F-3F84-49C8-A6CA-BC5C4B6AE098}" type="presParOf" srcId="{B0E8E156-5E40-4F9E-8F31-20B8CDBA7F2A}" destId="{9D00E6DB-A00A-4E9A-BD4F-8A778B2C398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B08C7-974C-44D6-9214-878842B6590D}">
      <dsp:nvSpPr>
        <dsp:cNvPr id="0" name=""/>
        <dsp:cNvSpPr/>
      </dsp:nvSpPr>
      <dsp:spPr>
        <a:xfrm>
          <a:off x="684309" y="1798"/>
          <a:ext cx="3103847" cy="18623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t>Temporary</a:t>
          </a:r>
        </a:p>
      </dsp:txBody>
      <dsp:txXfrm>
        <a:off x="684309" y="1798"/>
        <a:ext cx="3103847" cy="1862308"/>
      </dsp:txXfrm>
    </dsp:sp>
    <dsp:sp modelId="{E7D61D4C-1DBA-4E7D-9AC1-2B764FF48EF6}">
      <dsp:nvSpPr>
        <dsp:cNvPr id="0" name=""/>
        <dsp:cNvSpPr/>
      </dsp:nvSpPr>
      <dsp:spPr>
        <a:xfrm>
          <a:off x="4098542" y="1798"/>
          <a:ext cx="3103847" cy="1862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t>Unique</a:t>
          </a:r>
        </a:p>
      </dsp:txBody>
      <dsp:txXfrm>
        <a:off x="4098542" y="1798"/>
        <a:ext cx="3103847" cy="1862308"/>
      </dsp:txXfrm>
    </dsp:sp>
    <dsp:sp modelId="{9D00E6DB-A00A-4E9A-BD4F-8A778B2C398D}">
      <dsp:nvSpPr>
        <dsp:cNvPr id="0" name=""/>
        <dsp:cNvSpPr/>
      </dsp:nvSpPr>
      <dsp:spPr>
        <a:xfrm>
          <a:off x="2391426" y="2174492"/>
          <a:ext cx="3103847" cy="1862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t>Progressive Elaboration</a:t>
          </a:r>
        </a:p>
      </dsp:txBody>
      <dsp:txXfrm>
        <a:off x="2391426" y="2174492"/>
        <a:ext cx="3103847" cy="18623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6-26T23:58:24.411"/>
    </inkml:context>
    <inkml:brush xml:id="br0">
      <inkml:brushProperty name="width" value="0.05292" units="cm"/>
      <inkml:brushProperty name="height" value="0.05292" units="cm"/>
      <inkml:brushProperty name="color" value="#00B050"/>
    </inkml:brush>
  </inkml:definitions>
  <inkml:trace contextRef="#ctx0" brushRef="#br0">15309 13014 944 0,'0'0'357'0,"0"0"-278"15,0 0 16-15,0 0 62 16,0 0-31-16,0 0-36 15,0 0-16-15,-7-17-17 16,7 14-17-16,0-1-16 16,0-8-20-16,34-7-4 0,16-4 0 15,16-4 0 1,-1 5 0-16,-7 8 0 0,-18 9 0 16,-16 5 0-16,-13 0 0 15,-9 0 0 1,0 0 0-16,2 8 0 0,-4 13 0 15,0 12 0-15,0 5 0 16,0 4 0-16,0 6 0 16,-12 2 0-16,1 0 0 15,1 6 0-15,2 2 0 16,1 1 0-16,1 5 0 16,2-4 0-16,-2-4 0 15,4-3 0-15,2-14 0 0,0-6 0 16,0-11 0-1,0-7 0-15,0-2 0 0,0-5 0 16,0-6 0-16,0-1 0 16,0-1 0-16,0 0 0 15,0 0 0-15,0 0-117 16,0-21-212-16,0 4-102 16,0 2-367-16</inkml:trace>
  <inkml:trace contextRef="#ctx0" brushRef="#br0" timeOffset="266.36">15347 13401 847 0,'0'0'385'16,"0"0"-303"-16,0 0-47 0,0 0 56 15,0 0-19-15,0 0 35 16,128-24 12-16,-40-2-24 15,7-6-42-15,-14 0 0 16,-12 3-16-16,-20 11-12 16,-15 8-11-16,-12 7-12 15,-9 1-2-15,-3 2-5 16,-7 0-58-16,3 0-115 16,-6 0-245-16,0 0-150 15</inkml:trace>
  <inkml:trace contextRef="#ctx0" brushRef="#br0" timeOffset="1199.97">15158 11394 847 0,'0'0'290'0,"0"0"-234"16,0 0-44-16,0 0 57 15,0 0 1-15,0 0-23 16,0 0 42-16,170-80-43 16,-97 59-26-16,-9 6 3 15,-8 5 0-15,-11 6 13 16,-14 4 7-16,-11 0-7 16,-6 0-9-16,-8 9 14 15,-1 21 11-15,-3 10 28 16,-2 9-24-16,0 3-17 0,0 1-3 15,0 1-27 1,-7 5-9-16,-1 2 0 0,-1-1 0 16,2-4 0-16,2-6 0 15,3-6 0-15,2-10 0 16,0-6 0-16,0-7 0 16,0-10 0-16,0-3 0 15,0-4 0-15,0-2 0 16,0-2-67-16,0 0-66 15,0 0-77-15,0-14-58 16,0 1-203-16,0-6-183 16</inkml:trace>
  <inkml:trace contextRef="#ctx0" brushRef="#br0" timeOffset="1716.33">15334 11718 617 0,'0'0'374'15,"0"0"-284"-15,0 0-41 16,0 0 66-16,0 0-28 16,0 0-47-16,0-15-4 15,62-1 80-15,17-4-5 16,5-4-50-16,-1-1-3 16,-10 3-7-16,-11 6-9 15,-8 2 9-15,-7 2-6 0,-7 4-13 16,-9 1 2-16,-11 2 4 15,-9 5-38-15,-6-1 0 16,-3 1 0-16,-2 0 0 16,0 0 0-16,0 0 0 15,0 0 0-15,0 0 0 16,0 0 0-16,0 0 0 16,0 0 0-16,0 0 0 15,0 0 0-15,0 0 0 16,0 0 0-16,0 0 0 15,0 0 0-15,0 0 0 16,0 0 0-16,0 0 0 16,0 0 0-16,0 0 0 15,0 0 0-15,0 0 0 0,0 0 0 16,0 0 0-16,0 0 0 16,0 0 0-16,0 0 0 15,0 0 0-15,0 0 0 16,0 0 0-16,0 0 0 15,0 0 0-15,0 0 0 16,0 0 0-16,0 0 0 16,0 0-202-16,0 0-211 15,0 0-511-15</inkml:trace>
  <inkml:trace contextRef="#ctx0" brushRef="#br0" timeOffset="3349.65">13044 7435 1155 0,'0'0'199'16,"0"0"-85"-16,0 0 0 15,0 0 25-15,0 0-32 16,0 0-27-16,-23-20-10 15,23 18-25-15,0 0-21 16,0 0-24-16,7-4 0 0,31-2 0 16,17-6 0-1,24-2 0-15,8-4 0 0,-5 6 0 16,-8 2 0-16,-14 4 0 16,-14 6 0-16,-12 2 0 15,-12 0 0-15,-11 0 0 16,-7 0 0-16,-2 0 0 15,-2 16 0-15,0 8 0 16,0 9 0-16,0 13 0 16,0 7 0-16,-6 8 0 15,-9-1 0-15,-1 1 0 16,1-2 0-16,3-9 0 16,5-4 0-16,3-8 0 15,0-6 0-15,4-7 0 16,0-6 0-16,0-7 0 0,0-6 0 15,0-2 0 1,0-4 0-16,0 0 0 0,0 0 0 16,-2 0-68-16,2-13-134 15,-2-1-108-15,2-3-186 16</inkml:trace>
  <inkml:trace contextRef="#ctx0" brushRef="#br0" timeOffset="3667.15">13253 7657 999 0,'0'0'156'0,"0"0"-110"16,0 0 92-16,0 0-23 15,0 0-19-15,0 0 15 16,120-5-13-16,-46-15-15 15,4-6-13-15,-9 2-22 16,-12 2-19-16,-14 8-3 16,-11 3-14-16,-8 5-7 15,-4 1-5-15,-2 0 2 16,-5 2-2-16,0 3-1 16,-6 0-1-16,-2 0-27 15,-5 0-56-15,0 0-43 0,0 3-87 16,0 7-155-1,-3 0-313-15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15:53:23.03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10068 17587 740 0,'0'0'141'0,"0"0"-51"16,0 0-88-16,0 0 6 15,0 0 61-15,0 0 22 16,0 0-20-16,0 0-34 16,38 77 13-16,-20-49-16 15,2 6-33-15,0-6 53 16,-2-2-11-16,-3 0-11 16,-1-15-15-16,1-1 20 15,6-10-30-15,12 0 0 0,15-29 11 16,17-29-4-16,7-18-14 15,8-8-14-15,0 3-78 16,1 9-47-16,-58 54-77 16,-4 7-141-16</inkml:trace>
  <inkml:trace contextRef="#ctx0" brushRef="#br0" timeOffset="1160.25">28614 17762 815 0,'0'0'97'0,"0"0"-70"0,0 0 71 16,0 0-1-16,0 0 0 16,0 0-18-16,32 28 2 15,13-70 2-15,15-10-22 16,11-10-5-16,2 4-16 15,-4-1-24-15,-1-3-6 16,-4 8-10-16,-2 1-3 16,-3 9-64-16,-9 7-112 15,-42 32-189-15,-8 5-672 16</inkml:trace>
  <inkml:trace contextRef="#ctx0" brushRef="#br1" timeOffset="159129.81">12572 13193 651 0,'0'0'171'15,"0"0"-70"-15,0 0-23 0,31-119 31 16,-17 97-17-16,-1 3-11 16,-2 2-19-16,-3 4-7 15,-4 6 4-15,-4 5-10 16,0 2-14-16,0 0-15 0,0 0-9 15,-21 12 11 1,-8 18-17-16,-2 4 1 0,7 4 2 16,4 0-2-16,8-4 0 15,10-3-1-15,2-8-1 16,0-6 0-16,10-7 3 16,17-10 2-16,6 0 7 15,7-22 6-15,2-19-1 16,1-3-10-16,-6-4-6 15,-8 0-1-15,-11 4 1 16,-11 0-4-16,-7 6 5 16,0 6-4-16,-12 5-1 15,-19 12 2-15,-6 9-3 16,-3 6-1-16,-3 0-1 16,-1 31 2-16,-1 12-3 0,3 9 3 15,6 3 0-15,9 1 0 16,16-4-1-16,11-3 1 15,0-11-3-15,9-5 3 16,20-14 0-16,4-10 0 16,7-9 2-16,3 0 2 15,1-24 0-15,-4-8-3 16,-3-5 2-16,-8 1-2 16,-12-2 0-16,-9 5 3 15,-8 2-4-15,0 6-1 0,0 6 1 16,-21 7 0-16,-4 6-1 15,-2 6 0-15,-4 0-3 16,-2 10 1-16,-3 23 0 16,5 4 0-16,4 1 3 15,7 1 0-15,11-9 0 16,9-6-2 0,0-9 2-16,0-7-1 0,27-8 1 15,4 0 4-15,5-8 1 16,1-21-1-16,-1-8 0 15,-3-3-2-15,-10 0 0 16,-9 8 0-16,-14 4-1 16,0 9 1-16,-8 11-1 0,-23 8-1 15,-11 0-2-15,-7 7-3 16,2 25 5-16,0 10-2 16,7 0 0-16,14 0 2 15,10-7 0-15,14-12 0 16,2-5 0-16,7-12 4 15,28-6 3-15,17-6 9 16,6-31 3-16,-1-10-4 16,-5-5-9-16,-15 5-4 15,-14 8 2-15,-19 7 0 0,-4 9 4 16,-17 11 9 0,-30 12-7-16,-9 0-3 15,0 18 0-15,7 17-1 16,18 5-6-16,19 4-3 0,12 5-1 15,12 1-70-15,9-33-197 16,-2-3-424-16</inkml:trace>
  <inkml:trace contextRef="#ctx0" brushRef="#br1" timeOffset="173280.23">23287 12322 566 0,'0'0'168'0,"0"0"-89"15,0 0-6 1,0 0 15-16,0 0 9 15,-129 99-13-15,111-63-14 0,9-7-23 16,9-4-8-16,0-9-2 16,0-9 12-16,14-4-4 15,14-3-8-15,3 0-7 16,8-15-8-16,-3-13-12 16,-1-8-4-16,-6-4-3 15,-6-1-1-15,-10-3 0 16,-9 2 2-16,-4 7-3 15,0 7 3-15,-2 8 2 16,-21 8-3-16,-3 10-2 16,-5 2 0-16,-5 9 6 0,-2 29-2 15,0 12-3 1,3 6 0-16,4 1 2 0,10-7-1 16,13-10-1-16,8-9-1 15,0-12-2-15,20-10 2 16,18-9 3-16,8 0-2 15,8-16 0-15,-3-20 3 16,-2-8-5-16,-9-5-4 16,-12-1-8-16,-11 2 7 15,-15 4 4-15,-2 6 1 16,-9 10 0-16,-20 6 0 16,-6 12 0-16,-6 10 0 15,-1 0 5-15,0 16 1 0,-5 26 4 16,7 8-1-1,6 4 2-15,10-1 1 0,10-9 3 16,14-7 2-16,0-8-5 16,12-11-1-16,21-8 3 15,13-10-7-15,6 0 3 16,4-14-4-16,-3-18-3 16,-8-7-1-16,-10-1-1 15,-15-2 1-15,-13 2-1 16,-7 2 0-16,0 8 2 15,-9 6 0-15,-18 8 0 16,-4 10-2-16,-4 6 1 0,-5 0-2 16,-3 32 3-16,1 10 3 15,9 2-2-15,8-8 1 16,11-6-1-16,14-8 1 16,0-7-1-16,5-9 4 15,31-6 6-15,8 0-3 16,10-13-2-16,-5-12-5 15,-7-6 0-15,-9 1-3 16,-12 4 3-16,-10 2-2 0,-11 4 2 16,0 1 2-1,-7 4-2-15,-26 9-2 0,-12 6-1 16,-6 12-1-16,-7 32-2 16,2 10 2-16,7 2-1 15,11-1 1-15,15-11 0 16,17-11-1-16,6-8 0 15,2-11-1-15,34-12 2 16,13-2 1-16,11-6 3 16,1-29 2-16,-3-4-5 15,-10-4 4-15,-17 7-5 16,-15 10 3-16,-16 6 0 16,0 8 4-16,-22 12 2 15,-27 0-7-15,-13 12-2 0,-6 26-3 16,4 6 2-1,13-3 0-15,15-8 1 0,16-8 0 16,18-11-2-16,2-8-3 16,7-6-3-16,26 0 6 15,11-12 2-15,8-22 4 16,-5-7 0-16,-14 2-3 16,-18 8 1-16,-15 5 3 15,0 6 2-15,-15 9 2 16,-18 2-5-16,-4 7 0 15,9 2-4-15,6 0-1 16,13 2-3-16,9 18-47 16,0 11-81-16,4 4-100 0,7-20-154 15,-4-3-426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6DEBB-BBDA-410F-8104-0F43ED67B2E6}" type="datetimeFigureOut">
              <a:rPr lang="en-TT" smtClean="0"/>
              <a:t>17/03/2026</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2470-DCC2-4A87-B6D2-14092F1FA684}" type="slidenum">
              <a:rPr lang="en-TT" smtClean="0"/>
              <a:t>‹#›</a:t>
            </a:fld>
            <a:endParaRPr lang="en-TT"/>
          </a:p>
        </p:txBody>
      </p:sp>
    </p:spTree>
    <p:extLst>
      <p:ext uri="{BB962C8B-B14F-4D97-AF65-F5344CB8AC3E}">
        <p14:creationId xmlns:p14="http://schemas.microsoft.com/office/powerpoint/2010/main" val="247980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dirty="0"/>
              <a:t>Royce’s original stages: </a:t>
            </a:r>
            <a:r>
              <a:rPr lang="en-US" dirty="0"/>
              <a:t>System requirements, Software Requirements, Analysis, Program Design, Coding, Testing, Operations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57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3DF34D-79E8-431A-A63E-A0060EF91237}"/>
              </a:ext>
            </a:extLst>
          </p:cNvPr>
          <p:cNvSpPr>
            <a:spLocks noGrp="1" noRot="1" noChangeAspect="1" noChangeArrowheads="1" noTextEdit="1"/>
          </p:cNvSpPr>
          <p:nvPr>
            <p:ph type="sldImg"/>
          </p:nvPr>
        </p:nvSpPr>
        <p:spPr bwMode="auto">
          <a:xfrm>
            <a:off x="325438" y="695325"/>
            <a:ext cx="6180137" cy="3476625"/>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sp>
      <p:sp>
        <p:nvSpPr>
          <p:cNvPr id="13315" name="Rectangle 3">
            <a:extLst>
              <a:ext uri="{FF2B5EF4-FFF2-40B4-BE49-F238E27FC236}">
                <a16:creationId xmlns:a16="http://schemas.microsoft.com/office/drawing/2014/main" id="{3CB773B5-04AA-4A1A-89D9-3883E18F402B}"/>
              </a:ext>
            </a:extLst>
          </p:cNvPr>
          <p:cNvSpPr>
            <a:spLocks noGrp="1" noChangeArrowheads="1"/>
          </p:cNvSpPr>
          <p:nvPr>
            <p:ph type="body" idx="1"/>
          </p:nvPr>
        </p:nvSpPr>
        <p:spPr bwMode="auto">
          <a:xfrm>
            <a:off x="682625" y="4403725"/>
            <a:ext cx="5465763" cy="4173538"/>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9D84C4E-877B-43C4-A67B-70F99489C8B8}"/>
              </a:ext>
            </a:extLst>
          </p:cNvPr>
          <p:cNvSpPr>
            <a:spLocks noGrp="1" noRot="1" noChangeAspect="1" noChangeArrowheads="1" noTextEdit="1"/>
          </p:cNvSpPr>
          <p:nvPr>
            <p:ph type="sldImg"/>
          </p:nvPr>
        </p:nvSpPr>
        <p:spPr bwMode="auto">
          <a:xfrm>
            <a:off x="325438" y="695325"/>
            <a:ext cx="6180137" cy="3476625"/>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sp>
      <p:sp>
        <p:nvSpPr>
          <p:cNvPr id="16387" name="Rectangle 3">
            <a:extLst>
              <a:ext uri="{FF2B5EF4-FFF2-40B4-BE49-F238E27FC236}">
                <a16:creationId xmlns:a16="http://schemas.microsoft.com/office/drawing/2014/main" id="{2461F33A-DB32-47BF-8458-ADB85A146510}"/>
              </a:ext>
            </a:extLst>
          </p:cNvPr>
          <p:cNvSpPr>
            <a:spLocks noGrp="1" noChangeArrowheads="1"/>
          </p:cNvSpPr>
          <p:nvPr>
            <p:ph type="body" idx="1"/>
          </p:nvPr>
        </p:nvSpPr>
        <p:spPr bwMode="auto">
          <a:xfrm>
            <a:off x="682625" y="4403725"/>
            <a:ext cx="5465763" cy="4173538"/>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Escalate - </a:t>
            </a:r>
            <a:r>
              <a:rPr lang="en-US" sz="1200" dirty="0">
                <a:solidFill>
                  <a:srgbClr val="071D49"/>
                </a:solidFill>
                <a:latin typeface="Raleway" panose="020B0503030101060003" pitchFamily="34" charset="0"/>
                <a:cs typeface="Arial" pitchFamily="34" charset="0"/>
              </a:rPr>
              <a:t>Escalate to program level, portfolio level or other relevant part of the </a:t>
            </a:r>
            <a:r>
              <a:rPr lang="en-US" sz="1200" dirty="0" err="1">
                <a:solidFill>
                  <a:srgbClr val="071D49"/>
                </a:solidFill>
                <a:latin typeface="Raleway" panose="020B0503030101060003" pitchFamily="34" charset="0"/>
                <a:cs typeface="Arial" pitchFamily="34" charset="0"/>
              </a:rPr>
              <a:t>organisation</a:t>
            </a:r>
            <a:r>
              <a:rPr lang="en-US" sz="1200" dirty="0">
                <a:solidFill>
                  <a:srgbClr val="071D49"/>
                </a:solidFill>
                <a:latin typeface="Raleway" panose="020B0503030101060003" pitchFamily="34" charset="0"/>
                <a:cs typeface="Arial" pitchFamily="34" charset="0"/>
              </a:rPr>
              <a:t>.</a:t>
            </a:r>
            <a:endParaRPr lang="en-US" altLang="en-US" sz="1200" dirty="0"/>
          </a:p>
          <a:p>
            <a:pPr>
              <a:lnSpc>
                <a:spcPct val="90000"/>
              </a:lnSpc>
            </a:pPr>
            <a:endParaRPr lang="en-US" altLang="en-US" sz="1200" dirty="0"/>
          </a:p>
          <a:p>
            <a:pPr>
              <a:lnSpc>
                <a:spcPct val="90000"/>
              </a:lnSpc>
            </a:pPr>
            <a:r>
              <a:rPr lang="en-US" altLang="en-US" sz="1200" dirty="0"/>
              <a:t>Change the project plan or objectives, isolate the project objectives </a:t>
            </a:r>
            <a:r>
              <a:rPr lang="en-US" altLang="en-US" sz="1200" dirty="0" err="1"/>
              <a:t>fro</a:t>
            </a:r>
            <a:r>
              <a:rPr lang="en-US" altLang="en-US" sz="1200" dirty="0"/>
              <a:t> risk's impact, e.g. extend schedule, change strategy, reduce scope.</a:t>
            </a:r>
          </a:p>
          <a:p>
            <a:pPr>
              <a:lnSpc>
                <a:spcPct val="90000"/>
              </a:lnSpc>
            </a:pPr>
            <a:endParaRPr lang="en-US" altLang="en-US" sz="1200" dirty="0"/>
          </a:p>
          <a:p>
            <a:pPr>
              <a:lnSpc>
                <a:spcPct val="90000"/>
              </a:lnSpc>
            </a:pPr>
            <a:r>
              <a:rPr lang="en-US" altLang="en-US" sz="1200" dirty="0"/>
              <a:t>Responses to managing risks can generally be </a:t>
            </a:r>
            <a:r>
              <a:rPr lang="en-US" altLang="en-US" sz="1200" dirty="0" err="1"/>
              <a:t>categorised</a:t>
            </a:r>
            <a:r>
              <a:rPr lang="en-US" altLang="en-US" sz="1200" dirty="0"/>
              <a:t> as follows:</a:t>
            </a:r>
          </a:p>
          <a:p>
            <a:pPr>
              <a:lnSpc>
                <a:spcPct val="90000"/>
              </a:lnSpc>
            </a:pPr>
            <a:endParaRPr lang="en-US" altLang="en-US" sz="1200" dirty="0"/>
          </a:p>
          <a:p>
            <a:pPr>
              <a:lnSpc>
                <a:spcPct val="90000"/>
              </a:lnSpc>
            </a:pPr>
            <a:r>
              <a:rPr lang="en-GB" altLang="en-US" sz="1200" dirty="0"/>
              <a:t>Tolerate</a:t>
            </a:r>
            <a:r>
              <a:rPr lang="en-US" altLang="en-US" sz="1200" dirty="0"/>
              <a:t> – accept the risk without any immediate action</a:t>
            </a:r>
            <a:endParaRPr lang="en-GB" altLang="en-US" sz="1200" dirty="0"/>
          </a:p>
          <a:p>
            <a:pPr>
              <a:lnSpc>
                <a:spcPct val="90000"/>
              </a:lnSpc>
            </a:pPr>
            <a:r>
              <a:rPr lang="en-GB" altLang="en-US" sz="1200" dirty="0"/>
              <a:t>Treat</a:t>
            </a:r>
            <a:r>
              <a:rPr lang="en-US" altLang="en-US" sz="1200" dirty="0"/>
              <a:t> – implement actions to reduce the impact and/or probability of risk </a:t>
            </a:r>
            <a:r>
              <a:rPr lang="en-US" altLang="en-US" sz="1200" dirty="0" err="1"/>
              <a:t>occuring</a:t>
            </a:r>
            <a:r>
              <a:rPr lang="en-US" altLang="en-US" sz="1200" dirty="0"/>
              <a:t> </a:t>
            </a:r>
            <a:endParaRPr lang="en-GB" altLang="en-US" sz="1200" dirty="0"/>
          </a:p>
          <a:p>
            <a:pPr>
              <a:lnSpc>
                <a:spcPct val="90000"/>
              </a:lnSpc>
            </a:pPr>
            <a:r>
              <a:rPr lang="en-GB" altLang="en-US" sz="1200" dirty="0"/>
              <a:t>Terminate</a:t>
            </a:r>
            <a:r>
              <a:rPr lang="en-US" altLang="en-US" sz="1200" dirty="0"/>
              <a:t> – completely cease any project activities that could result in the risk</a:t>
            </a:r>
            <a:endParaRPr lang="en-GB" altLang="en-US" sz="1200" dirty="0"/>
          </a:p>
          <a:p>
            <a:pPr>
              <a:lnSpc>
                <a:spcPct val="90000"/>
              </a:lnSpc>
            </a:pPr>
            <a:r>
              <a:rPr lang="en-GB" altLang="en-US" sz="1200" dirty="0"/>
              <a:t>Transfer</a:t>
            </a:r>
            <a:r>
              <a:rPr lang="en-US" altLang="en-US" sz="1200" dirty="0"/>
              <a:t> – transfer the risk to another party e.g. insurance policies, contractors</a:t>
            </a:r>
            <a:endParaRPr lang="en-GB" altLang="en-US" sz="1200" dirty="0"/>
          </a:p>
          <a:p>
            <a:pPr>
              <a:lnSpc>
                <a:spcPct val="90000"/>
              </a:lnSpc>
            </a:pPr>
            <a:r>
              <a:rPr lang="en-GB" altLang="en-US" sz="1200" dirty="0"/>
              <a:t>Take</a:t>
            </a:r>
            <a:r>
              <a:rPr lang="en-US" altLang="en-US" sz="1200" dirty="0"/>
              <a:t> the risk – implies a positive risk where the rewards are considered to be worth the risk</a:t>
            </a:r>
            <a:endParaRPr lang="en-GB" altLang="en-US" sz="1200" dirty="0"/>
          </a:p>
          <a:p>
            <a:endParaRPr lang="en-GB" dirty="0"/>
          </a:p>
          <a:p>
            <a:endParaRPr lang="en-GB" dirty="0"/>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77777"/>
                </a:solidFill>
                <a:effectLst/>
                <a:latin typeface="Raleway" panose="020B0503030101060003" pitchFamily="34" charset="0"/>
                <a:cs typeface="Arial" pitchFamily="34" charset="0"/>
              </a:rPr>
              <a:t>Terminology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 Is the planned allotment of time and cost or other resources for unforeseeable risks within a project.</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Plan – Alternative course(s) of action to cope with project risks or if expected results fail to materialise.</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The selected response to a risk and whether contingency is needed will depend on a number of factors.</a:t>
            </a:r>
            <a:endParaRPr kumimoji="0" lang="en-GB" sz="2000" b="0" i="0" u="none" strike="noStrike" cap="none" normalizeH="0" baseline="0" dirty="0">
              <a:ln>
                <a:noFill/>
              </a:ln>
              <a:solidFill>
                <a:schemeClr val="tx1"/>
              </a:solidFill>
              <a:effectLst/>
              <a:latin typeface="Raleway" panose="020B0503030101060003" pitchFamily="34"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4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https://www.hospitalityandcateringnews.com/2020/01/new-restaurant-report-what-uk-consumers-want-from-eating-out/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45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74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852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121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542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399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7088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53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92307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0039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2DED-3498-9F40-51B7-022754144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72D54D89-4CF9-FE3C-5121-4403245CB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2BC69F-2CA0-0F12-259A-04DC9577AC6D}"/>
              </a:ext>
            </a:extLst>
          </p:cNvPr>
          <p:cNvSpPr>
            <a:spLocks noGrp="1"/>
          </p:cNvSpPr>
          <p:nvPr>
            <p:ph type="dt" sz="half" idx="10"/>
          </p:nvPr>
        </p:nvSpPr>
        <p:spPr/>
        <p:txBody>
          <a:bodyPr/>
          <a:lstStyle/>
          <a:p>
            <a:fld id="{CDDBF4E9-A050-4FCC-A343-BDE8DB9DC6C7}" type="datetimeFigureOut">
              <a:rPr lang="en-TT" smtClean="0"/>
              <a:t>17/03/2026</a:t>
            </a:fld>
            <a:endParaRPr lang="en-TT"/>
          </a:p>
        </p:txBody>
      </p:sp>
      <p:sp>
        <p:nvSpPr>
          <p:cNvPr id="5" name="Footer Placeholder 4">
            <a:extLst>
              <a:ext uri="{FF2B5EF4-FFF2-40B4-BE49-F238E27FC236}">
                <a16:creationId xmlns:a16="http://schemas.microsoft.com/office/drawing/2014/main" id="{368A7CC8-94EA-A676-217E-651A0AA62515}"/>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BC8AEE9B-0F19-975B-B993-4842B236425A}"/>
              </a:ext>
            </a:extLst>
          </p:cNvPr>
          <p:cNvSpPr>
            <a:spLocks noGrp="1"/>
          </p:cNvSpPr>
          <p:nvPr>
            <p:ph type="sldNum" sz="quarter" idx="12"/>
          </p:nvPr>
        </p:nvSpPr>
        <p:spPr/>
        <p:txBody>
          <a:bodyPr/>
          <a:lstStyle/>
          <a:p>
            <a:fld id="{8D56387E-F5BF-4A29-A34C-967066E8475B}" type="slidenum">
              <a:rPr lang="en-TT" smtClean="0"/>
              <a:t>‹#›</a:t>
            </a:fld>
            <a:endParaRPr lang="en-TT"/>
          </a:p>
        </p:txBody>
      </p:sp>
    </p:spTree>
    <p:extLst>
      <p:ext uri="{BB962C8B-B14F-4D97-AF65-F5344CB8AC3E}">
        <p14:creationId xmlns:p14="http://schemas.microsoft.com/office/powerpoint/2010/main" val="37411685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svg"/><Relationship Id="rId26" Type="http://schemas.openxmlformats.org/officeDocument/2006/relationships/image" Target="../media/image16.sv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svg"/><Relationship Id="rId42" Type="http://schemas.openxmlformats.org/officeDocument/2006/relationships/image" Target="../media/image3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6.svg"/><Relationship Id="rId20" Type="http://schemas.openxmlformats.org/officeDocument/2006/relationships/image" Target="../media/image10.svg"/><Relationship Id="rId29" Type="http://schemas.openxmlformats.org/officeDocument/2006/relationships/image" Target="../media/image19.png"/><Relationship Id="rId41"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svg"/><Relationship Id="rId32" Type="http://schemas.openxmlformats.org/officeDocument/2006/relationships/image" Target="../media/image22.svg"/><Relationship Id="rId37" Type="http://schemas.openxmlformats.org/officeDocument/2006/relationships/image" Target="../media/image27.png"/><Relationship Id="rId40" Type="http://schemas.openxmlformats.org/officeDocument/2006/relationships/image" Target="../media/image30.sv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svg"/><Relationship Id="rId36" Type="http://schemas.openxmlformats.org/officeDocument/2006/relationships/image" Target="../media/image26.sv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 Id="rId22" Type="http://schemas.openxmlformats.org/officeDocument/2006/relationships/image" Target="../media/image12.svg"/><Relationship Id="rId27" Type="http://schemas.openxmlformats.org/officeDocument/2006/relationships/image" Target="../media/image17.png"/><Relationship Id="rId30" Type="http://schemas.openxmlformats.org/officeDocument/2006/relationships/image" Target="../media/image20.sv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2.pn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932797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xelos.com/best-practice-solutions/prince2/what-is-prince2"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krfoundation.org/5-stages-of-grief/change-curve/"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9E21-F1D0-31B7-4A0A-74173BFBE11D}"/>
              </a:ext>
            </a:extLst>
          </p:cNvPr>
          <p:cNvSpPr>
            <a:spLocks noGrp="1"/>
          </p:cNvSpPr>
          <p:nvPr>
            <p:ph type="ctrTitle"/>
          </p:nvPr>
        </p:nvSpPr>
        <p:spPr/>
        <p:txBody>
          <a:bodyPr/>
          <a:lstStyle/>
          <a:p>
            <a:r>
              <a:rPr lang="en-TT" dirty="0"/>
              <a:t>011 Assignment</a:t>
            </a:r>
          </a:p>
        </p:txBody>
      </p:sp>
      <p:sp>
        <p:nvSpPr>
          <p:cNvPr id="3" name="Subtitle 2">
            <a:extLst>
              <a:ext uri="{FF2B5EF4-FFF2-40B4-BE49-F238E27FC236}">
                <a16:creationId xmlns:a16="http://schemas.microsoft.com/office/drawing/2014/main" id="{969D6533-C5BA-19D3-3CF4-E9A7E74B765E}"/>
              </a:ext>
            </a:extLst>
          </p:cNvPr>
          <p:cNvSpPr>
            <a:spLocks noGrp="1"/>
          </p:cNvSpPr>
          <p:nvPr>
            <p:ph type="subTitle" idx="1"/>
          </p:nvPr>
        </p:nvSpPr>
        <p:spPr/>
        <p:txBody>
          <a:bodyPr/>
          <a:lstStyle/>
          <a:p>
            <a:r>
              <a:rPr lang="en-TT" dirty="0"/>
              <a:t>Task 2</a:t>
            </a:r>
          </a:p>
        </p:txBody>
      </p:sp>
    </p:spTree>
    <p:extLst>
      <p:ext uri="{BB962C8B-B14F-4D97-AF65-F5344CB8AC3E}">
        <p14:creationId xmlns:p14="http://schemas.microsoft.com/office/powerpoint/2010/main" val="156367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26EA-F1B3-E3AE-7FFF-B5DD752D956D}"/>
              </a:ext>
            </a:extLst>
          </p:cNvPr>
          <p:cNvSpPr>
            <a:spLocks noGrp="1"/>
          </p:cNvSpPr>
          <p:nvPr>
            <p:ph type="title"/>
          </p:nvPr>
        </p:nvSpPr>
        <p:spPr/>
        <p:txBody>
          <a:bodyPr/>
          <a:lstStyle/>
          <a:p>
            <a:r>
              <a:rPr lang="en-TT" dirty="0">
                <a:solidFill>
                  <a:schemeClr val="tx2"/>
                </a:solidFill>
              </a:rPr>
              <a:t>PRINCE 2 Themes</a:t>
            </a:r>
            <a:endParaRPr lang="en-TT" dirty="0"/>
          </a:p>
        </p:txBody>
      </p:sp>
      <p:pic>
        <p:nvPicPr>
          <p:cNvPr id="6" name="Picture 5">
            <a:extLst>
              <a:ext uri="{FF2B5EF4-FFF2-40B4-BE49-F238E27FC236}">
                <a16:creationId xmlns:a16="http://schemas.microsoft.com/office/drawing/2014/main" id="{C86BCD57-2007-A5CE-2CDB-C5193D7048F7}"/>
              </a:ext>
            </a:extLst>
          </p:cNvPr>
          <p:cNvPicPr>
            <a:picLocks noChangeAspect="1"/>
          </p:cNvPicPr>
          <p:nvPr/>
        </p:nvPicPr>
        <p:blipFill>
          <a:blip r:embed="rId2"/>
          <a:stretch>
            <a:fillRect/>
          </a:stretch>
        </p:blipFill>
        <p:spPr>
          <a:xfrm>
            <a:off x="1966913" y="1909762"/>
            <a:ext cx="8258175" cy="3247430"/>
          </a:xfrm>
          <a:prstGeom prst="rect">
            <a:avLst/>
          </a:prstGeom>
        </p:spPr>
      </p:pic>
    </p:spTree>
    <p:extLst>
      <p:ext uri="{BB962C8B-B14F-4D97-AF65-F5344CB8AC3E}">
        <p14:creationId xmlns:p14="http://schemas.microsoft.com/office/powerpoint/2010/main" val="224619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5AE0-6AC5-D694-35AD-C7CA8CB2286E}"/>
              </a:ext>
            </a:extLst>
          </p:cNvPr>
          <p:cNvSpPr>
            <a:spLocks noGrp="1"/>
          </p:cNvSpPr>
          <p:nvPr>
            <p:ph type="title"/>
          </p:nvPr>
        </p:nvSpPr>
        <p:spPr/>
        <p:txBody>
          <a:bodyPr/>
          <a:lstStyle/>
          <a:p>
            <a:r>
              <a:rPr lang="en-US" sz="3600" dirty="0">
                <a:solidFill>
                  <a:schemeClr val="tx2"/>
                </a:solidFill>
              </a:rPr>
              <a:t>Prince 2 - 7 Processes</a:t>
            </a:r>
            <a:endParaRPr lang="en-TT" dirty="0"/>
          </a:p>
        </p:txBody>
      </p:sp>
      <p:sp>
        <p:nvSpPr>
          <p:cNvPr id="3" name="Content Placeholder 2">
            <a:extLst>
              <a:ext uri="{FF2B5EF4-FFF2-40B4-BE49-F238E27FC236}">
                <a16:creationId xmlns:a16="http://schemas.microsoft.com/office/drawing/2014/main" id="{EE3B389C-7179-5345-AD1C-88DAC1C09713}"/>
              </a:ext>
            </a:extLst>
          </p:cNvPr>
          <p:cNvSpPr>
            <a:spLocks noGrp="1"/>
          </p:cNvSpPr>
          <p:nvPr>
            <p:ph sz="half" idx="1"/>
          </p:nvPr>
        </p:nvSpPr>
        <p:spPr/>
        <p:txBody>
          <a:bodyPr>
            <a:normAutofit/>
          </a:bodyPr>
          <a:lstStyle/>
          <a:p>
            <a:r>
              <a:rPr lang="en-US" dirty="0"/>
              <a:t>PRINCE2 provides a process model for managing a project. </a:t>
            </a:r>
          </a:p>
          <a:p>
            <a:pPr marL="0" indent="0">
              <a:buNone/>
            </a:pPr>
            <a:endParaRPr lang="en-US" dirty="0"/>
          </a:p>
          <a:p>
            <a:r>
              <a:rPr lang="en-US" dirty="0"/>
              <a:t>This consists of a set of activities that are required to:</a:t>
            </a:r>
          </a:p>
          <a:p>
            <a:pPr lvl="1"/>
            <a:r>
              <a:rPr lang="en-US" b="1" dirty="0">
                <a:solidFill>
                  <a:schemeClr val="accent1"/>
                </a:solidFill>
              </a:rPr>
              <a:t>Direct</a:t>
            </a:r>
          </a:p>
          <a:p>
            <a:pPr lvl="1"/>
            <a:r>
              <a:rPr lang="en-US" b="1" dirty="0">
                <a:solidFill>
                  <a:schemeClr val="accent1"/>
                </a:solidFill>
              </a:rPr>
              <a:t>Manage and </a:t>
            </a:r>
          </a:p>
          <a:p>
            <a:pPr lvl="1"/>
            <a:r>
              <a:rPr lang="en-US" b="1" dirty="0">
                <a:solidFill>
                  <a:schemeClr val="accent1"/>
                </a:solidFill>
              </a:rPr>
              <a:t>Deliver a project.</a:t>
            </a:r>
            <a:endParaRPr lang="en-TT" b="1" dirty="0">
              <a:solidFill>
                <a:schemeClr val="accent1"/>
              </a:solidFill>
            </a:endParaRPr>
          </a:p>
        </p:txBody>
      </p:sp>
      <p:sp>
        <p:nvSpPr>
          <p:cNvPr id="4" name="Content Placeholder 3">
            <a:extLst>
              <a:ext uri="{FF2B5EF4-FFF2-40B4-BE49-F238E27FC236}">
                <a16:creationId xmlns:a16="http://schemas.microsoft.com/office/drawing/2014/main" id="{9EF72D31-4095-BF37-07E7-0B56204DF29F}"/>
              </a:ext>
            </a:extLst>
          </p:cNvPr>
          <p:cNvSpPr>
            <a:spLocks noGrp="1"/>
          </p:cNvSpPr>
          <p:nvPr>
            <p:ph sz="half" idx="2"/>
          </p:nvPr>
        </p:nvSpPr>
        <p:spPr/>
        <p:txBody>
          <a:bodyPr>
            <a:normAutofit/>
          </a:bodyPr>
          <a:lstStyle/>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start</a:t>
            </a:r>
            <a:r>
              <a:rPr lang="en-US" sz="2000" dirty="0"/>
              <a:t>, i.e. </a:t>
            </a:r>
            <a:r>
              <a:rPr lang="en-US" sz="2000" dirty="0" err="1"/>
              <a:t>organise</a:t>
            </a:r>
            <a:r>
              <a:rPr lang="en-US" sz="2000" dirty="0"/>
              <a:t> and plan before leaping in.</a:t>
            </a:r>
          </a:p>
          <a:p>
            <a:endParaRPr lang="en-US" sz="2000" dirty="0"/>
          </a:p>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middle</a:t>
            </a:r>
            <a:r>
              <a:rPr lang="en-US" sz="2000" dirty="0"/>
              <a:t>, i.e. keeping projects </a:t>
            </a:r>
            <a:r>
              <a:rPr lang="en-US" sz="2000" dirty="0" err="1"/>
              <a:t>organised</a:t>
            </a:r>
            <a:r>
              <a:rPr lang="en-US" sz="2000" dirty="0"/>
              <a:t> and controlled.</a:t>
            </a:r>
          </a:p>
          <a:p>
            <a:endParaRPr lang="en-US" sz="2000" dirty="0"/>
          </a:p>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end</a:t>
            </a:r>
            <a:r>
              <a:rPr lang="en-US" sz="2000" dirty="0"/>
              <a:t>, i.e. when you've got what you want and the project has finished, tidy up the loose ends</a:t>
            </a:r>
          </a:p>
          <a:p>
            <a:endParaRPr lang="en-TT" sz="1800" dirty="0"/>
          </a:p>
        </p:txBody>
      </p:sp>
    </p:spTree>
    <p:extLst>
      <p:ext uri="{BB962C8B-B14F-4D97-AF65-F5344CB8AC3E}">
        <p14:creationId xmlns:p14="http://schemas.microsoft.com/office/powerpoint/2010/main" val="98889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2302710" y="380531"/>
            <a:ext cx="6961643" cy="749001"/>
          </a:xfrm>
        </p:spPr>
        <p:txBody>
          <a:bodyPr>
            <a:noAutofit/>
          </a:bodyPr>
          <a:lstStyle/>
          <a:p>
            <a:r>
              <a:rPr lang="en-US" sz="3200" dirty="0">
                <a:solidFill>
                  <a:schemeClr val="tx2"/>
                </a:solidFill>
              </a:rPr>
              <a:t>Prince 2 - 7 Processes</a:t>
            </a:r>
          </a:p>
        </p:txBody>
      </p:sp>
      <p:sp>
        <p:nvSpPr>
          <p:cNvPr id="6" name="Content Placeholder 2">
            <a:extLst>
              <a:ext uri="{FF2B5EF4-FFF2-40B4-BE49-F238E27FC236}">
                <a16:creationId xmlns:a16="http://schemas.microsoft.com/office/drawing/2014/main" id="{319E3725-B283-7990-2289-D3915C71A5B4}"/>
              </a:ext>
            </a:extLst>
          </p:cNvPr>
          <p:cNvSpPr>
            <a:spLocks noGrp="1"/>
          </p:cNvSpPr>
          <p:nvPr>
            <p:ph idx="1"/>
          </p:nvPr>
        </p:nvSpPr>
        <p:spPr>
          <a:xfrm>
            <a:off x="937321" y="1417562"/>
            <a:ext cx="4038600" cy="1684783"/>
          </a:xfrm>
        </p:spPr>
        <p:txBody>
          <a:bodyPr>
            <a:normAutofit lnSpcReduction="10000"/>
          </a:bodyPr>
          <a:lstStyle/>
          <a:p>
            <a:r>
              <a:rPr lang="en-US" sz="2400" dirty="0">
                <a:solidFill>
                  <a:schemeClr val="tx1"/>
                </a:solidFill>
              </a:rPr>
              <a:t>Starting up a project</a:t>
            </a:r>
          </a:p>
          <a:p>
            <a:r>
              <a:rPr lang="en-US" sz="2400" dirty="0">
                <a:solidFill>
                  <a:schemeClr val="tx1"/>
                </a:solidFill>
              </a:rPr>
              <a:t>Directing a project</a:t>
            </a:r>
          </a:p>
          <a:p>
            <a:r>
              <a:rPr lang="en-US" sz="2400" dirty="0">
                <a:solidFill>
                  <a:schemeClr val="tx1"/>
                </a:solidFill>
              </a:rPr>
              <a:t>Initiating a project</a:t>
            </a:r>
          </a:p>
          <a:p>
            <a:r>
              <a:rPr lang="en-US" sz="2400" dirty="0">
                <a:solidFill>
                  <a:schemeClr val="tx1"/>
                </a:solidFill>
              </a:rPr>
              <a:t>Controlling a stage</a:t>
            </a:r>
          </a:p>
          <a:p>
            <a:endParaRPr lang="en-US" sz="2400" dirty="0">
              <a:solidFill>
                <a:schemeClr val="tx1"/>
              </a:solidFill>
            </a:endParaRPr>
          </a:p>
        </p:txBody>
      </p:sp>
      <p:graphicFrame>
        <p:nvGraphicFramePr>
          <p:cNvPr id="18" name="Table 24">
            <a:extLst>
              <a:ext uri="{FF2B5EF4-FFF2-40B4-BE49-F238E27FC236}">
                <a16:creationId xmlns:a16="http://schemas.microsoft.com/office/drawing/2014/main" id="{D5573887-7B53-4BA7-8B2A-6471C9CB1A61}"/>
              </a:ext>
            </a:extLst>
          </p:cNvPr>
          <p:cNvGraphicFramePr>
            <a:graphicFrameLocks/>
          </p:cNvGraphicFramePr>
          <p:nvPr/>
        </p:nvGraphicFramePr>
        <p:xfrm>
          <a:off x="3575721" y="4257355"/>
          <a:ext cx="6057763" cy="2123975"/>
        </p:xfrm>
        <a:graphic>
          <a:graphicData uri="http://schemas.openxmlformats.org/drawingml/2006/table">
            <a:tbl>
              <a:tblPr firstRow="1" bandRow="1">
                <a:tableStyleId>{5940675A-B579-460E-94D1-54222C63F5DA}</a:tableStyleId>
              </a:tblPr>
              <a:tblGrid>
                <a:gridCol w="933230">
                  <a:extLst>
                    <a:ext uri="{9D8B030D-6E8A-4147-A177-3AD203B41FA5}">
                      <a16:colId xmlns:a16="http://schemas.microsoft.com/office/drawing/2014/main" val="4010104841"/>
                    </a:ext>
                  </a:extLst>
                </a:gridCol>
                <a:gridCol w="695924">
                  <a:extLst>
                    <a:ext uri="{9D8B030D-6E8A-4147-A177-3AD203B41FA5}">
                      <a16:colId xmlns:a16="http://schemas.microsoft.com/office/drawing/2014/main" val="4206415936"/>
                    </a:ext>
                  </a:extLst>
                </a:gridCol>
                <a:gridCol w="1184797">
                  <a:extLst>
                    <a:ext uri="{9D8B030D-6E8A-4147-A177-3AD203B41FA5}">
                      <a16:colId xmlns:a16="http://schemas.microsoft.com/office/drawing/2014/main" val="3213868258"/>
                    </a:ext>
                  </a:extLst>
                </a:gridCol>
                <a:gridCol w="1794449">
                  <a:extLst>
                    <a:ext uri="{9D8B030D-6E8A-4147-A177-3AD203B41FA5}">
                      <a16:colId xmlns:a16="http://schemas.microsoft.com/office/drawing/2014/main" val="597774800"/>
                    </a:ext>
                  </a:extLst>
                </a:gridCol>
                <a:gridCol w="1449363">
                  <a:extLst>
                    <a:ext uri="{9D8B030D-6E8A-4147-A177-3AD203B41FA5}">
                      <a16:colId xmlns:a16="http://schemas.microsoft.com/office/drawing/2014/main" val="3178112110"/>
                    </a:ext>
                  </a:extLst>
                </a:gridCol>
              </a:tblGrid>
              <a:tr h="379928">
                <a:tc>
                  <a:txBody>
                    <a:bodyPr/>
                    <a:lstStyle/>
                    <a:p>
                      <a:r>
                        <a:rPr lang="en-GB" sz="900" b="1" dirty="0">
                          <a:latin typeface="Raleway" panose="020B0503030101060003" pitchFamily="34" charset="0"/>
                        </a:rPr>
                        <a:t>Directing</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2482949646"/>
                  </a:ext>
                </a:extLst>
              </a:tr>
              <a:tr h="1075873">
                <a:tc>
                  <a:txBody>
                    <a:bodyPr/>
                    <a:lstStyle/>
                    <a:p>
                      <a:r>
                        <a:rPr lang="en-GB" sz="1700" b="1" dirty="0">
                          <a:latin typeface="Raleway" panose="020B0503030101060003" pitchFamily="34" charset="0"/>
                        </a:rPr>
                        <a:t> </a:t>
                      </a:r>
                    </a:p>
                    <a:p>
                      <a:r>
                        <a:rPr lang="en-GB" sz="900" b="1" dirty="0">
                          <a:latin typeface="Raleway" panose="020B0503030101060003" pitchFamily="34" charset="0"/>
                        </a:rPr>
                        <a:t>Managing</a:t>
                      </a:r>
                    </a:p>
                    <a:p>
                      <a:r>
                        <a:rPr lang="en-GB" sz="1700" b="1" dirty="0">
                          <a:latin typeface="Raleway" panose="020B0503030101060003" pitchFamily="34" charset="0"/>
                        </a:rPr>
                        <a:t> </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3376444351"/>
                  </a:ext>
                </a:extLst>
              </a:tr>
              <a:tr h="668174">
                <a:tc>
                  <a:txBody>
                    <a:bodyPr/>
                    <a:lstStyle/>
                    <a:p>
                      <a:pPr>
                        <a:spcBef>
                          <a:spcPts val="0"/>
                        </a:spcBef>
                        <a:spcAft>
                          <a:spcPts val="0"/>
                        </a:spcAft>
                      </a:pPr>
                      <a:r>
                        <a:rPr lang="en-GB" sz="800" b="1" dirty="0">
                          <a:latin typeface="Raleway" panose="020B0503030101060003" pitchFamily="34" charset="0"/>
                        </a:rPr>
                        <a:t> </a:t>
                      </a:r>
                    </a:p>
                    <a:p>
                      <a:pPr>
                        <a:spcBef>
                          <a:spcPts val="0"/>
                        </a:spcBef>
                        <a:spcAft>
                          <a:spcPts val="0"/>
                        </a:spcAft>
                      </a:pPr>
                      <a:r>
                        <a:rPr lang="en-GB" sz="900" b="1" dirty="0">
                          <a:latin typeface="Raleway" panose="020B0503030101060003" pitchFamily="34" charset="0"/>
                        </a:rPr>
                        <a:t>Delivering</a:t>
                      </a:r>
                      <a:endParaRPr lang="en-GB" sz="800" b="1" dirty="0">
                        <a:latin typeface="Raleway" panose="020B0503030101060003" pitchFamily="34" charset="0"/>
                      </a:endParaRPr>
                    </a:p>
                    <a:p>
                      <a:pPr>
                        <a:spcBef>
                          <a:spcPts val="0"/>
                        </a:spcBef>
                        <a:spcAft>
                          <a:spcPts val="0"/>
                        </a:spcAft>
                      </a:pPr>
                      <a:r>
                        <a:rPr lang="en-GB" sz="800" b="1" dirty="0">
                          <a:latin typeface="Raleway" panose="020B0503030101060003" pitchFamily="34" charset="0"/>
                        </a:rPr>
                        <a:t> </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2590122160"/>
                  </a:ext>
                </a:extLst>
              </a:tr>
            </a:tbl>
          </a:graphicData>
        </a:graphic>
      </p:graphicFrame>
      <p:sp>
        <p:nvSpPr>
          <p:cNvPr id="22" name="Arrow: Pentagon 21">
            <a:extLst>
              <a:ext uri="{FF2B5EF4-FFF2-40B4-BE49-F238E27FC236}">
                <a16:creationId xmlns:a16="http://schemas.microsoft.com/office/drawing/2014/main" id="{0E7D1D12-5A03-4BCF-A8E6-B5ADC3D4C7D0}"/>
              </a:ext>
            </a:extLst>
          </p:cNvPr>
          <p:cNvSpPr/>
          <p:nvPr/>
        </p:nvSpPr>
        <p:spPr>
          <a:xfrm>
            <a:off x="4611968" y="3755655"/>
            <a:ext cx="663506" cy="338559"/>
          </a:xfrm>
          <a:prstGeom prst="homePlate">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Pre-project</a:t>
            </a:r>
          </a:p>
        </p:txBody>
      </p:sp>
      <p:sp>
        <p:nvSpPr>
          <p:cNvPr id="23" name="Arrow: Chevron 22">
            <a:extLst>
              <a:ext uri="{FF2B5EF4-FFF2-40B4-BE49-F238E27FC236}">
                <a16:creationId xmlns:a16="http://schemas.microsoft.com/office/drawing/2014/main" id="{B8AEA0C9-6434-4618-92DA-55714F8B4C54}"/>
              </a:ext>
            </a:extLst>
          </p:cNvPr>
          <p:cNvSpPr/>
          <p:nvPr/>
        </p:nvSpPr>
        <p:spPr>
          <a:xfrm>
            <a:off x="5397795" y="3764487"/>
            <a:ext cx="1006999"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Initiation stage</a:t>
            </a:r>
          </a:p>
        </p:txBody>
      </p:sp>
      <p:sp>
        <p:nvSpPr>
          <p:cNvPr id="24" name="Arrow: Chevron 23">
            <a:extLst>
              <a:ext uri="{FF2B5EF4-FFF2-40B4-BE49-F238E27FC236}">
                <a16:creationId xmlns:a16="http://schemas.microsoft.com/office/drawing/2014/main" id="{DD3B321A-6AB3-42A5-8378-E0AD4E307A04}"/>
              </a:ext>
            </a:extLst>
          </p:cNvPr>
          <p:cNvSpPr/>
          <p:nvPr/>
        </p:nvSpPr>
        <p:spPr>
          <a:xfrm>
            <a:off x="6587470" y="3764487"/>
            <a:ext cx="1459116"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Subsequent delivery stage(s)</a:t>
            </a:r>
          </a:p>
        </p:txBody>
      </p:sp>
      <p:sp>
        <p:nvSpPr>
          <p:cNvPr id="25" name="Arrow: Chevron 24">
            <a:extLst>
              <a:ext uri="{FF2B5EF4-FFF2-40B4-BE49-F238E27FC236}">
                <a16:creationId xmlns:a16="http://schemas.microsoft.com/office/drawing/2014/main" id="{A599E94A-D1BB-444A-9F69-237CE97C335F}"/>
              </a:ext>
            </a:extLst>
          </p:cNvPr>
          <p:cNvSpPr/>
          <p:nvPr/>
        </p:nvSpPr>
        <p:spPr>
          <a:xfrm>
            <a:off x="8250359" y="3782648"/>
            <a:ext cx="1232636"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Final delivery stage</a:t>
            </a:r>
          </a:p>
        </p:txBody>
      </p:sp>
      <p:sp>
        <p:nvSpPr>
          <p:cNvPr id="26" name="Rectangle: Rounded Corners 25">
            <a:extLst>
              <a:ext uri="{FF2B5EF4-FFF2-40B4-BE49-F238E27FC236}">
                <a16:creationId xmlns:a16="http://schemas.microsoft.com/office/drawing/2014/main" id="{6D8E148D-21F5-4452-8B2C-740204599C54}"/>
              </a:ext>
            </a:extLst>
          </p:cNvPr>
          <p:cNvSpPr/>
          <p:nvPr/>
        </p:nvSpPr>
        <p:spPr>
          <a:xfrm>
            <a:off x="5275475" y="4279953"/>
            <a:ext cx="4356597" cy="257603"/>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Directing a Project</a:t>
            </a:r>
          </a:p>
        </p:txBody>
      </p:sp>
      <p:sp>
        <p:nvSpPr>
          <p:cNvPr id="27" name="Rectangle: Rounded Corners 26">
            <a:extLst>
              <a:ext uri="{FF2B5EF4-FFF2-40B4-BE49-F238E27FC236}">
                <a16:creationId xmlns:a16="http://schemas.microsoft.com/office/drawing/2014/main" id="{FBD7A61D-9FFC-4744-8619-797A9D510B1B}"/>
              </a:ext>
            </a:extLst>
          </p:cNvPr>
          <p:cNvSpPr/>
          <p:nvPr/>
        </p:nvSpPr>
        <p:spPr>
          <a:xfrm>
            <a:off x="8619955" y="4725004"/>
            <a:ext cx="739980" cy="344231"/>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Closing a Project</a:t>
            </a:r>
          </a:p>
        </p:txBody>
      </p:sp>
      <p:sp>
        <p:nvSpPr>
          <p:cNvPr id="28" name="Rectangle: Rounded Corners 27">
            <a:extLst>
              <a:ext uri="{FF2B5EF4-FFF2-40B4-BE49-F238E27FC236}">
                <a16:creationId xmlns:a16="http://schemas.microsoft.com/office/drawing/2014/main" id="{BCD6412D-1739-4CF1-A258-7F2EAD8DC334}"/>
              </a:ext>
            </a:extLst>
          </p:cNvPr>
          <p:cNvSpPr/>
          <p:nvPr/>
        </p:nvSpPr>
        <p:spPr>
          <a:xfrm>
            <a:off x="4528514" y="4493836"/>
            <a:ext cx="655206" cy="340340"/>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F4520"/>
                </a:solidFill>
                <a:effectLst/>
                <a:uLnTx/>
                <a:uFillTx/>
                <a:latin typeface="Raleway" panose="020B0503030101060003" pitchFamily="34" charset="0"/>
                <a:ea typeface="+mn-ea"/>
                <a:cs typeface="+mn-cs"/>
              </a:rPr>
              <a:t>Starting up a Project</a:t>
            </a:r>
          </a:p>
        </p:txBody>
      </p:sp>
      <p:sp>
        <p:nvSpPr>
          <p:cNvPr id="29" name="Rectangle: Rounded Corners 28">
            <a:extLst>
              <a:ext uri="{FF2B5EF4-FFF2-40B4-BE49-F238E27FC236}">
                <a16:creationId xmlns:a16="http://schemas.microsoft.com/office/drawing/2014/main" id="{1C6C08C1-E37F-4D95-BABF-ACBE49EE2EF4}"/>
              </a:ext>
            </a:extLst>
          </p:cNvPr>
          <p:cNvSpPr/>
          <p:nvPr/>
        </p:nvSpPr>
        <p:spPr>
          <a:xfrm>
            <a:off x="5183721" y="5142018"/>
            <a:ext cx="1181587" cy="445725"/>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F4520"/>
                </a:solidFill>
                <a:effectLst/>
                <a:uLnTx/>
                <a:uFillTx/>
                <a:latin typeface="Raleway" panose="020B0503030101060003" pitchFamily="34" charset="0"/>
                <a:ea typeface="+mn-ea"/>
                <a:cs typeface="+mn-cs"/>
              </a:rPr>
              <a:t>Initiating a Project</a:t>
            </a:r>
          </a:p>
        </p:txBody>
      </p:sp>
      <p:sp>
        <p:nvSpPr>
          <p:cNvPr id="30" name="Rectangle: Rounded Corners 29">
            <a:extLst>
              <a:ext uri="{FF2B5EF4-FFF2-40B4-BE49-F238E27FC236}">
                <a16:creationId xmlns:a16="http://schemas.microsoft.com/office/drawing/2014/main" id="{52EEE146-C1EF-4772-A4DA-BE65D94FC9A8}"/>
              </a:ext>
            </a:extLst>
          </p:cNvPr>
          <p:cNvSpPr/>
          <p:nvPr/>
        </p:nvSpPr>
        <p:spPr>
          <a:xfrm>
            <a:off x="6604601" y="5219837"/>
            <a:ext cx="1274004" cy="290089"/>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1D49"/>
                </a:solidFill>
                <a:effectLst/>
                <a:uLnTx/>
                <a:uFillTx/>
                <a:latin typeface="Raleway" panose="020B0503030101060003" pitchFamily="34" charset="0"/>
                <a:ea typeface="+mn-ea"/>
                <a:cs typeface="+mn-cs"/>
              </a:rPr>
              <a:t>Controlling a Stage</a:t>
            </a:r>
          </a:p>
        </p:txBody>
      </p:sp>
      <p:sp>
        <p:nvSpPr>
          <p:cNvPr id="31" name="Rectangle: Rounded Corners 30">
            <a:extLst>
              <a:ext uri="{FF2B5EF4-FFF2-40B4-BE49-F238E27FC236}">
                <a16:creationId xmlns:a16="http://schemas.microsoft.com/office/drawing/2014/main" id="{DFDD3A25-4307-4E10-A198-5ADE932FD2AF}"/>
              </a:ext>
            </a:extLst>
          </p:cNvPr>
          <p:cNvSpPr/>
          <p:nvPr/>
        </p:nvSpPr>
        <p:spPr>
          <a:xfrm>
            <a:off x="8357192" y="5226083"/>
            <a:ext cx="1018970" cy="290089"/>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1D49"/>
                </a:solidFill>
                <a:effectLst/>
                <a:uLnTx/>
                <a:uFillTx/>
                <a:latin typeface="Raleway" panose="020B0503030101060003" pitchFamily="34" charset="0"/>
                <a:ea typeface="+mn-ea"/>
                <a:cs typeface="+mn-cs"/>
              </a:rPr>
              <a:t>Controlling a Stage</a:t>
            </a:r>
          </a:p>
        </p:txBody>
      </p:sp>
      <p:sp>
        <p:nvSpPr>
          <p:cNvPr id="32" name="Rectangle: Rounded Corners 31">
            <a:extLst>
              <a:ext uri="{FF2B5EF4-FFF2-40B4-BE49-F238E27FC236}">
                <a16:creationId xmlns:a16="http://schemas.microsoft.com/office/drawing/2014/main" id="{34ACFA0C-3F91-4A46-ADCC-ABF5E035E066}"/>
              </a:ext>
            </a:extLst>
          </p:cNvPr>
          <p:cNvSpPr/>
          <p:nvPr/>
        </p:nvSpPr>
        <p:spPr>
          <a:xfrm>
            <a:off x="6604601" y="5785960"/>
            <a:ext cx="1274004" cy="375603"/>
          </a:xfrm>
          <a:prstGeom prst="roundRect">
            <a:avLst/>
          </a:prstGeom>
          <a:solidFill>
            <a:schemeClr val="tx2">
              <a:lumMod val="75000"/>
              <a:lumOff val="2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Managing Product Delivery</a:t>
            </a:r>
          </a:p>
        </p:txBody>
      </p:sp>
      <p:sp>
        <p:nvSpPr>
          <p:cNvPr id="33" name="Rectangle: Rounded Corners 32">
            <a:extLst>
              <a:ext uri="{FF2B5EF4-FFF2-40B4-BE49-F238E27FC236}">
                <a16:creationId xmlns:a16="http://schemas.microsoft.com/office/drawing/2014/main" id="{461CFDAD-3729-4B0C-A0E3-BB44DDBC25D7}"/>
              </a:ext>
            </a:extLst>
          </p:cNvPr>
          <p:cNvSpPr/>
          <p:nvPr/>
        </p:nvSpPr>
        <p:spPr>
          <a:xfrm>
            <a:off x="8357192" y="5785960"/>
            <a:ext cx="1018970" cy="363139"/>
          </a:xfrm>
          <a:prstGeom prst="roundRect">
            <a:avLst/>
          </a:prstGeom>
          <a:solidFill>
            <a:schemeClr val="tx2">
              <a:lumMod val="75000"/>
              <a:lumOff val="2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Managing Product Delivery</a:t>
            </a:r>
          </a:p>
        </p:txBody>
      </p:sp>
      <p:sp>
        <p:nvSpPr>
          <p:cNvPr id="36" name="TextBox 35">
            <a:extLst>
              <a:ext uri="{FF2B5EF4-FFF2-40B4-BE49-F238E27FC236}">
                <a16:creationId xmlns:a16="http://schemas.microsoft.com/office/drawing/2014/main" id="{4B70B65D-4B93-47A4-AF28-42A8CB75F974}"/>
              </a:ext>
            </a:extLst>
          </p:cNvPr>
          <p:cNvSpPr txBox="1"/>
          <p:nvPr/>
        </p:nvSpPr>
        <p:spPr>
          <a:xfrm>
            <a:off x="3515650" y="6477470"/>
            <a:ext cx="447750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SB = Managing a Stage Boundary</a:t>
            </a:r>
          </a:p>
        </p:txBody>
      </p:sp>
      <p:sp>
        <p:nvSpPr>
          <p:cNvPr id="7" name="Content Placeholder 9">
            <a:extLst>
              <a:ext uri="{FF2B5EF4-FFF2-40B4-BE49-F238E27FC236}">
                <a16:creationId xmlns:a16="http://schemas.microsoft.com/office/drawing/2014/main" id="{B449F1BA-C220-F3B3-1634-D31D28FE66C1}"/>
              </a:ext>
            </a:extLst>
          </p:cNvPr>
          <p:cNvSpPr txBox="1">
            <a:spLocks/>
          </p:cNvSpPr>
          <p:nvPr/>
        </p:nvSpPr>
        <p:spPr>
          <a:xfrm>
            <a:off x="7104112" y="1362664"/>
            <a:ext cx="4038600" cy="1937327"/>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FFFFFF"/>
                </a:solidFill>
                <a:latin typeface="Raleway" panose="020B05030301010600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FFFFFF"/>
                </a:solidFill>
                <a:latin typeface="Raleway" panose="020B05030301010600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61D48"/>
                </a:solidFill>
                <a:effectLst/>
                <a:uLnTx/>
                <a:uFillTx/>
                <a:latin typeface="Raleway" panose="020B0503030101060003" pitchFamily="34" charset="77"/>
                <a:ea typeface="+mn-ea"/>
                <a:cs typeface="+mn-cs"/>
              </a:rPr>
              <a:t>Managing product delivery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61D48"/>
                </a:solidFill>
                <a:effectLst/>
                <a:uLnTx/>
                <a:uFillTx/>
                <a:latin typeface="Raleway" panose="020B0503030101060003" pitchFamily="34" charset="77"/>
                <a:ea typeface="+mn-ea"/>
                <a:cs typeface="+mn-cs"/>
              </a:rPr>
              <a:t>Managing a stage boundary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61D48"/>
                </a:solidFill>
                <a:effectLst/>
                <a:uLnTx/>
                <a:uFillTx/>
                <a:latin typeface="Raleway" panose="020B0503030101060003" pitchFamily="34" charset="77"/>
                <a:ea typeface="+mn-ea"/>
                <a:cs typeface="+mn-cs"/>
              </a:rPr>
              <a:t>Closing a project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TT" sz="2100" b="0" i="0" u="none" strike="noStrike" kern="1200" cap="none" spc="0" normalizeH="0" baseline="0" noProof="0" dirty="0">
              <a:ln>
                <a:noFill/>
              </a:ln>
              <a:solidFill>
                <a:srgbClr val="061D48"/>
              </a:solidFill>
              <a:effectLst/>
              <a:uLnTx/>
              <a:uFillTx/>
              <a:latin typeface="Raleway" panose="020B0503030101060003" pitchFamily="34" charset="77"/>
              <a:ea typeface="+mn-ea"/>
              <a:cs typeface="+mn-cs"/>
            </a:endParaRPr>
          </a:p>
        </p:txBody>
      </p:sp>
      <p:sp>
        <p:nvSpPr>
          <p:cNvPr id="8" name="Rectangle: Rounded Corners 7">
            <a:extLst>
              <a:ext uri="{FF2B5EF4-FFF2-40B4-BE49-F238E27FC236}">
                <a16:creationId xmlns:a16="http://schemas.microsoft.com/office/drawing/2014/main" id="{5FA6FC9F-1236-76C2-FD34-9D20F63B82BA}"/>
              </a:ext>
            </a:extLst>
          </p:cNvPr>
          <p:cNvSpPr/>
          <p:nvPr/>
        </p:nvSpPr>
        <p:spPr>
          <a:xfrm>
            <a:off x="5854357" y="4682450"/>
            <a:ext cx="481002" cy="386785"/>
          </a:xfrm>
          <a:prstGeom prst="roundRect">
            <a:avLst/>
          </a:prstGeom>
          <a:solidFill>
            <a:srgbClr val="061D48">
              <a:lumMod val="75000"/>
              <a:lumOff val="25000"/>
            </a:srgbClr>
          </a:solidFill>
          <a:ln w="1270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Raleway" panose="020B0503030101060003" pitchFamily="34" charset="0"/>
                <a:ea typeface="+mn-ea"/>
                <a:cs typeface="+mn-cs"/>
              </a:rPr>
              <a:t>SB</a:t>
            </a:r>
          </a:p>
        </p:txBody>
      </p:sp>
      <p:sp>
        <p:nvSpPr>
          <p:cNvPr id="9" name="Rectangle: Rounded Corners 8">
            <a:extLst>
              <a:ext uri="{FF2B5EF4-FFF2-40B4-BE49-F238E27FC236}">
                <a16:creationId xmlns:a16="http://schemas.microsoft.com/office/drawing/2014/main" id="{8C91F440-4716-86C0-2756-BE3F42B2E014}"/>
              </a:ext>
            </a:extLst>
          </p:cNvPr>
          <p:cNvSpPr/>
          <p:nvPr/>
        </p:nvSpPr>
        <p:spPr>
          <a:xfrm>
            <a:off x="7453125" y="4695035"/>
            <a:ext cx="481002" cy="386785"/>
          </a:xfrm>
          <a:prstGeom prst="roundRect">
            <a:avLst/>
          </a:prstGeom>
          <a:solidFill>
            <a:srgbClr val="061D48">
              <a:lumMod val="75000"/>
              <a:lumOff val="25000"/>
            </a:srgbClr>
          </a:solidFill>
          <a:ln w="1270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Raleway" panose="020B0503030101060003" pitchFamily="34" charset="0"/>
                <a:ea typeface="+mn-ea"/>
                <a:cs typeface="+mn-cs"/>
              </a:rPr>
              <a:t>SB</a:t>
            </a:r>
          </a:p>
        </p:txBody>
      </p:sp>
      <p:sp>
        <p:nvSpPr>
          <p:cNvPr id="4" name="TextBox 3">
            <a:extLst>
              <a:ext uri="{FF2B5EF4-FFF2-40B4-BE49-F238E27FC236}">
                <a16:creationId xmlns:a16="http://schemas.microsoft.com/office/drawing/2014/main" id="{43572529-BD36-5F26-3C7E-56D2FC40D3B9}"/>
              </a:ext>
            </a:extLst>
          </p:cNvPr>
          <p:cNvSpPr txBox="1"/>
          <p:nvPr/>
        </p:nvSpPr>
        <p:spPr>
          <a:xfrm>
            <a:off x="1775520" y="6310916"/>
            <a:ext cx="236220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TT" sz="1800" b="0" i="0" u="none" strike="noStrike" kern="1200" cap="none" spc="0" normalizeH="0" baseline="0" noProof="0" dirty="0">
                <a:ln>
                  <a:noFill/>
                </a:ln>
                <a:solidFill>
                  <a:srgbClr val="061D48"/>
                </a:solidFill>
                <a:effectLst/>
                <a:uLnTx/>
                <a:uFillTx/>
                <a:latin typeface="Raleway"/>
                <a:ea typeface="+mn-ea"/>
                <a:cs typeface="+mn-cs"/>
              </a:rPr>
              <a:t>Axelos’s (2017) </a:t>
            </a:r>
          </a:p>
        </p:txBody>
      </p:sp>
    </p:spTree>
    <p:extLst>
      <p:ext uri="{BB962C8B-B14F-4D97-AF65-F5344CB8AC3E}">
        <p14:creationId xmlns:p14="http://schemas.microsoft.com/office/powerpoint/2010/main" val="865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FE5415-A819-401E-8E89-D9B93D3E9ED1}"/>
              </a:ext>
            </a:extLst>
          </p:cNvPr>
          <p:cNvSpPr>
            <a:spLocks noGrp="1"/>
          </p:cNvSpPr>
          <p:nvPr>
            <p:ph idx="1"/>
          </p:nvPr>
        </p:nvSpPr>
        <p:spPr>
          <a:xfrm>
            <a:off x="1055440" y="674704"/>
            <a:ext cx="9155360" cy="5451460"/>
          </a:xfrm>
        </p:spPr>
        <p:txBody>
          <a:bodyPr>
            <a:normAutofit/>
          </a:bodyPr>
          <a:lstStyle/>
          <a:p>
            <a:r>
              <a:rPr lang="en-US" b="1" dirty="0"/>
              <a:t>Starting up a Project: </a:t>
            </a:r>
            <a:r>
              <a:rPr lang="en-US" dirty="0"/>
              <a:t>Covers the pre-project activities required to commission the project ‘Do we have a viable and worthwhile project?’</a:t>
            </a:r>
          </a:p>
          <a:p>
            <a:endParaRPr lang="en-US" b="1" dirty="0"/>
          </a:p>
          <a:p>
            <a:r>
              <a:rPr lang="en-US" b="1" dirty="0"/>
              <a:t>Directing a Project: </a:t>
            </a:r>
            <a:r>
              <a:rPr lang="en-US" dirty="0"/>
              <a:t>Describes the Project Board’s activities in exercising overall project control.</a:t>
            </a:r>
          </a:p>
          <a:p>
            <a:endParaRPr lang="en-US" b="1" dirty="0"/>
          </a:p>
          <a:p>
            <a:r>
              <a:rPr lang="en-US" b="1" dirty="0"/>
              <a:t>Initiating a Project: </a:t>
            </a:r>
            <a:r>
              <a:rPr lang="en-US" dirty="0"/>
              <a:t>Describes the activities the Project Manager must lead in order to establish the project on a sound foundation</a:t>
            </a:r>
            <a:endParaRPr lang="en-TT" dirty="0"/>
          </a:p>
        </p:txBody>
      </p:sp>
    </p:spTree>
    <p:extLst>
      <p:ext uri="{BB962C8B-B14F-4D97-AF65-F5344CB8AC3E}">
        <p14:creationId xmlns:p14="http://schemas.microsoft.com/office/powerpoint/2010/main" val="367591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90448-D8FD-44DD-A472-65CEB7ED27AA}"/>
              </a:ext>
            </a:extLst>
          </p:cNvPr>
          <p:cNvSpPr>
            <a:spLocks noGrp="1"/>
          </p:cNvSpPr>
          <p:nvPr>
            <p:ph idx="1"/>
          </p:nvPr>
        </p:nvSpPr>
        <p:spPr>
          <a:xfrm>
            <a:off x="1281952" y="837374"/>
            <a:ext cx="10040471" cy="5584625"/>
          </a:xfrm>
        </p:spPr>
        <p:txBody>
          <a:bodyPr>
            <a:normAutofit/>
          </a:bodyPr>
          <a:lstStyle/>
          <a:p>
            <a:r>
              <a:rPr lang="en-US" b="1" dirty="0"/>
              <a:t>Managing a Stage Boundary: </a:t>
            </a:r>
            <a:r>
              <a:rPr lang="en-US" dirty="0"/>
              <a:t>Describes the activities the Project Manager must undertake to provide the Project Board with sufficient information to enable it to review the success of the current stage, approve the next Stage Plan</a:t>
            </a:r>
          </a:p>
          <a:p>
            <a:endParaRPr lang="en-US" b="1" dirty="0"/>
          </a:p>
          <a:p>
            <a:r>
              <a:rPr lang="en-US" b="1" dirty="0"/>
              <a:t>Controlling a Stage: </a:t>
            </a:r>
            <a:r>
              <a:rPr lang="en-US" dirty="0"/>
              <a:t>Describes how the Project Manager manages the project execution/delivery activity during a stage, and reports progress and exceptions to the Project Board</a:t>
            </a:r>
          </a:p>
        </p:txBody>
      </p:sp>
    </p:spTree>
    <p:extLst>
      <p:ext uri="{BB962C8B-B14F-4D97-AF65-F5344CB8AC3E}">
        <p14:creationId xmlns:p14="http://schemas.microsoft.com/office/powerpoint/2010/main" val="409890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E41F0-C743-4A2C-B892-59F9775CC553}"/>
              </a:ext>
            </a:extLst>
          </p:cNvPr>
          <p:cNvSpPr>
            <a:spLocks noGrp="1"/>
          </p:cNvSpPr>
          <p:nvPr>
            <p:ph idx="1"/>
          </p:nvPr>
        </p:nvSpPr>
        <p:spPr>
          <a:xfrm>
            <a:off x="923365" y="665826"/>
            <a:ext cx="10165976" cy="5460338"/>
          </a:xfrm>
        </p:spPr>
        <p:txBody>
          <a:bodyPr/>
          <a:lstStyle/>
          <a:p>
            <a:r>
              <a:rPr lang="en-US" b="1" dirty="0"/>
              <a:t>Managing Product Delivery: </a:t>
            </a:r>
            <a:r>
              <a:rPr lang="en-US" dirty="0"/>
              <a:t>Addresses the Team Manager’s role in supervising the detailed work of creating the project’s products</a:t>
            </a:r>
          </a:p>
          <a:p>
            <a:endParaRPr lang="en-US" b="1" dirty="0"/>
          </a:p>
          <a:p>
            <a:r>
              <a:rPr lang="en-US" b="1" dirty="0"/>
              <a:t>Closing a Project: </a:t>
            </a:r>
            <a:r>
              <a:rPr lang="en-US" dirty="0"/>
              <a:t>Describes the closure activity towards the end of the final stage of the project</a:t>
            </a:r>
            <a:endParaRPr lang="en-TT" dirty="0"/>
          </a:p>
        </p:txBody>
      </p:sp>
    </p:spTree>
    <p:extLst>
      <p:ext uri="{BB962C8B-B14F-4D97-AF65-F5344CB8AC3E}">
        <p14:creationId xmlns:p14="http://schemas.microsoft.com/office/powerpoint/2010/main" val="219794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PRINCE 2- summary</a:t>
            </a:r>
          </a:p>
        </p:txBody>
      </p:sp>
      <p:pic>
        <p:nvPicPr>
          <p:cNvPr id="3" name="Content Placeholder 2"/>
          <p:cNvPicPr>
            <a:picLocks noGrp="1" noChangeAspect="1"/>
          </p:cNvPicPr>
          <p:nvPr>
            <p:ph idx="1"/>
          </p:nvPr>
        </p:nvPicPr>
        <p:blipFill>
          <a:blip r:embed="rId2"/>
          <a:stretch>
            <a:fillRect/>
          </a:stretch>
        </p:blipFill>
        <p:spPr>
          <a:xfrm>
            <a:off x="2549236" y="1417639"/>
            <a:ext cx="7093528" cy="4341091"/>
          </a:xfrm>
          <a:prstGeom prst="rect">
            <a:avLst/>
          </a:prstGeom>
        </p:spPr>
      </p:pic>
      <p:sp>
        <p:nvSpPr>
          <p:cNvPr id="4" name="TextBox 3"/>
          <p:cNvSpPr txBox="1"/>
          <p:nvPr/>
        </p:nvSpPr>
        <p:spPr>
          <a:xfrm>
            <a:off x="2382983" y="6012873"/>
            <a:ext cx="37407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T"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Axelos - What is PRINCE2</a:t>
            </a:r>
            <a:r>
              <a:rPr kumimoji="0" lang="en-TT" sz="1800" b="0" i="0" u="none" strike="noStrike" kern="1200" cap="none" spc="0" normalizeH="0" baseline="30000" noProof="0" dirty="0">
                <a:ln>
                  <a:noFill/>
                </a:ln>
                <a:solidFill>
                  <a:prstClr val="black"/>
                </a:solidFill>
                <a:effectLst/>
                <a:uLnTx/>
                <a:uFillTx/>
                <a:latin typeface="Calibri" panose="020F0502020204030204"/>
                <a:ea typeface="+mn-ea"/>
                <a:cs typeface="+mn-cs"/>
                <a:hlinkClick r:id="rId3"/>
              </a:rPr>
              <a:t>®</a:t>
            </a:r>
            <a:r>
              <a:rPr kumimoji="0" lang="en-TT"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t>
            </a:r>
            <a:endParaRPr kumimoji="0" lang="en-T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51CC36B-7F7A-0A17-388C-3802DD805B0D}"/>
                  </a:ext>
                </a:extLst>
              </p14:cNvPr>
              <p14:cNvContentPartPr/>
              <p14:nvPr/>
            </p14:nvContentPartPr>
            <p14:xfrm>
              <a:off x="6211560" y="2631240"/>
              <a:ext cx="1068120" cy="2300040"/>
            </p14:xfrm>
          </p:contentPart>
        </mc:Choice>
        <mc:Fallback xmlns="">
          <p:pic>
            <p:nvPicPr>
              <p:cNvPr id="2" name="Ink 1">
                <a:extLst>
                  <a:ext uri="{FF2B5EF4-FFF2-40B4-BE49-F238E27FC236}">
                    <a16:creationId xmlns:a16="http://schemas.microsoft.com/office/drawing/2014/main" id="{251CC36B-7F7A-0A17-388C-3802DD805B0D}"/>
                  </a:ext>
                </a:extLst>
              </p:cNvPr>
              <p:cNvPicPr/>
              <p:nvPr/>
            </p:nvPicPr>
            <p:blipFill>
              <a:blip r:embed="rId5"/>
              <a:stretch>
                <a:fillRect/>
              </a:stretch>
            </p:blipFill>
            <p:spPr>
              <a:xfrm>
                <a:off x="6202200" y="2621880"/>
                <a:ext cx="1086840" cy="2318760"/>
              </a:xfrm>
              <a:prstGeom prst="rect">
                <a:avLst/>
              </a:prstGeom>
            </p:spPr>
          </p:pic>
        </mc:Fallback>
      </mc:AlternateContent>
    </p:spTree>
    <p:extLst>
      <p:ext uri="{BB962C8B-B14F-4D97-AF65-F5344CB8AC3E}">
        <p14:creationId xmlns:p14="http://schemas.microsoft.com/office/powerpoint/2010/main" val="51063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FC12-D60E-412C-8A6F-C038A342B73B}"/>
              </a:ext>
            </a:extLst>
          </p:cNvPr>
          <p:cNvSpPr>
            <a:spLocks noGrp="1"/>
          </p:cNvSpPr>
          <p:nvPr>
            <p:ph type="ctrTitle"/>
          </p:nvPr>
        </p:nvSpPr>
        <p:spPr/>
        <p:txBody>
          <a:bodyPr/>
          <a:lstStyle/>
          <a:p>
            <a:r>
              <a:rPr lang="en-TT" dirty="0"/>
              <a:t>Stakeholder Management</a:t>
            </a:r>
          </a:p>
        </p:txBody>
      </p:sp>
      <p:sp>
        <p:nvSpPr>
          <p:cNvPr id="3" name="Subtitle 2">
            <a:extLst>
              <a:ext uri="{FF2B5EF4-FFF2-40B4-BE49-F238E27FC236}">
                <a16:creationId xmlns:a16="http://schemas.microsoft.com/office/drawing/2014/main" id="{EAF79FD3-F511-43BE-83DF-6501450F947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47050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Defined</a:t>
            </a:r>
          </a:p>
        </p:txBody>
      </p:sp>
      <p:sp>
        <p:nvSpPr>
          <p:cNvPr id="3" name="Content Placeholder 2"/>
          <p:cNvSpPr>
            <a:spLocks noGrp="1"/>
          </p:cNvSpPr>
          <p:nvPr>
            <p:ph idx="1"/>
          </p:nvPr>
        </p:nvSpPr>
        <p:spPr/>
        <p:txBody>
          <a:bodyPr>
            <a:normAutofit/>
          </a:bodyPr>
          <a:lstStyle/>
          <a:p>
            <a:r>
              <a:rPr lang="en-US" dirty="0"/>
              <a:t>A Stakeholder is </a:t>
            </a:r>
            <a:r>
              <a:rPr lang="en-US" b="1" dirty="0"/>
              <a:t>any individual, group or organization</a:t>
            </a:r>
            <a:r>
              <a:rPr lang="en-US" dirty="0"/>
              <a:t> :</a:t>
            </a:r>
          </a:p>
          <a:p>
            <a:pPr lvl="1"/>
            <a:r>
              <a:rPr lang="en-US" dirty="0"/>
              <a:t>that shares a stake in the project</a:t>
            </a:r>
          </a:p>
          <a:p>
            <a:pPr lvl="1"/>
            <a:r>
              <a:rPr lang="en-US" dirty="0"/>
              <a:t>that can influence or be influenced by the project.</a:t>
            </a:r>
          </a:p>
          <a:p>
            <a:pPr lvl="1"/>
            <a:r>
              <a:rPr lang="en-US" dirty="0"/>
              <a:t>who have an interest in the project process or outcome</a:t>
            </a:r>
          </a:p>
          <a:p>
            <a:pPr lvl="1"/>
            <a:r>
              <a:rPr lang="en-US" dirty="0"/>
              <a:t>whose interest may be positively or negatively affected as a result of the execution and outcome</a:t>
            </a:r>
          </a:p>
          <a:p>
            <a:pPr lvl="1"/>
            <a:r>
              <a:rPr lang="en-US" dirty="0"/>
              <a:t>who are actively involved in the project </a:t>
            </a:r>
          </a:p>
        </p:txBody>
      </p:sp>
    </p:spTree>
    <p:extLst>
      <p:ext uri="{BB962C8B-B14F-4D97-AF65-F5344CB8AC3E}">
        <p14:creationId xmlns:p14="http://schemas.microsoft.com/office/powerpoint/2010/main" val="2378266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of Stakeholder Mgt</a:t>
            </a:r>
          </a:p>
        </p:txBody>
      </p:sp>
      <p:sp>
        <p:nvSpPr>
          <p:cNvPr id="3" name="Content Placeholder 2"/>
          <p:cNvSpPr>
            <a:spLocks noGrp="1"/>
          </p:cNvSpPr>
          <p:nvPr>
            <p:ph sz="half" idx="1"/>
          </p:nvPr>
        </p:nvSpPr>
        <p:spPr>
          <a:xfrm>
            <a:off x="1907309" y="1417639"/>
            <a:ext cx="3089564" cy="4525963"/>
          </a:xfrm>
        </p:spPr>
        <p:txBody>
          <a:bodyPr>
            <a:noAutofit/>
          </a:bodyPr>
          <a:lstStyle/>
          <a:p>
            <a:r>
              <a:rPr lang="en-US" sz="2000" dirty="0">
                <a:solidFill>
                  <a:schemeClr val="tx2"/>
                </a:solidFill>
              </a:rPr>
              <a:t>To </a:t>
            </a:r>
            <a:r>
              <a:rPr lang="en-US" sz="2000" b="1" dirty="0">
                <a:solidFill>
                  <a:schemeClr val="tx2"/>
                </a:solidFill>
              </a:rPr>
              <a:t>curtail stakeholder activities that might adversely affect the project </a:t>
            </a:r>
          </a:p>
          <a:p>
            <a:r>
              <a:rPr lang="en-US" sz="2000" dirty="0">
                <a:solidFill>
                  <a:schemeClr val="tx2"/>
                </a:solidFill>
              </a:rPr>
              <a:t>To </a:t>
            </a:r>
            <a:r>
              <a:rPr lang="en-US" sz="2000" b="1" dirty="0">
                <a:solidFill>
                  <a:schemeClr val="tx2"/>
                </a:solidFill>
              </a:rPr>
              <a:t>integrate stakeholder perspective </a:t>
            </a:r>
            <a:r>
              <a:rPr lang="en-US" sz="2000" dirty="0">
                <a:solidFill>
                  <a:schemeClr val="tx2"/>
                </a:solidFill>
              </a:rPr>
              <a:t>into the project’s formulation process</a:t>
            </a:r>
          </a:p>
          <a:p>
            <a:r>
              <a:rPr lang="en-US" sz="2000" dirty="0">
                <a:solidFill>
                  <a:schemeClr val="tx2"/>
                </a:solidFill>
              </a:rPr>
              <a:t>To facilitate the project team’s ability to take advantage of opportunities </a:t>
            </a:r>
          </a:p>
          <a:p>
            <a:r>
              <a:rPr lang="en-US" sz="2000" dirty="0">
                <a:solidFill>
                  <a:schemeClr val="tx2"/>
                </a:solidFill>
              </a:rPr>
              <a:t>To </a:t>
            </a:r>
            <a:r>
              <a:rPr lang="en-US" sz="2000" b="1" dirty="0">
                <a:solidFill>
                  <a:schemeClr val="tx2"/>
                </a:solidFill>
              </a:rPr>
              <a:t>encourage stakeholder support </a:t>
            </a:r>
            <a:r>
              <a:rPr lang="en-US" sz="2000" dirty="0">
                <a:solidFill>
                  <a:schemeClr val="tx2"/>
                </a:solidFill>
              </a:rPr>
              <a:t>for project purposes</a:t>
            </a:r>
          </a:p>
          <a:p>
            <a:endParaRPr lang="en-US" sz="2000" dirty="0">
              <a:solidFill>
                <a:schemeClr val="tx2"/>
              </a:solidFill>
            </a:endParaRPr>
          </a:p>
        </p:txBody>
      </p:sp>
      <p:pic>
        <p:nvPicPr>
          <p:cNvPr id="5" name="Content Placeholder 4"/>
          <p:cNvPicPr>
            <a:picLocks noGrp="1" noChangeAspect="1"/>
          </p:cNvPicPr>
          <p:nvPr>
            <p:ph sz="half" idx="2"/>
          </p:nvPr>
        </p:nvPicPr>
        <p:blipFill>
          <a:blip r:embed="rId2"/>
          <a:stretch>
            <a:fillRect/>
          </a:stretch>
        </p:blipFill>
        <p:spPr>
          <a:xfrm>
            <a:off x="5558849" y="1279165"/>
            <a:ext cx="5440217" cy="4299670"/>
          </a:xfrm>
          <a:prstGeom prst="rect">
            <a:avLst/>
          </a:prstGeom>
        </p:spPr>
      </p:pic>
      <p:sp>
        <p:nvSpPr>
          <p:cNvPr id="6" name="TextBox 5">
            <a:extLst>
              <a:ext uri="{FF2B5EF4-FFF2-40B4-BE49-F238E27FC236}">
                <a16:creationId xmlns:a16="http://schemas.microsoft.com/office/drawing/2014/main" id="{B0972086-CA5C-49F0-B93E-1AB906EFAFDF}"/>
              </a:ext>
            </a:extLst>
          </p:cNvPr>
          <p:cNvSpPr txBox="1"/>
          <p:nvPr/>
        </p:nvSpPr>
        <p:spPr>
          <a:xfrm>
            <a:off x="4996874" y="5717309"/>
            <a:ext cx="5542401" cy="923330"/>
          </a:xfrm>
          <a:prstGeom prst="rect">
            <a:avLst/>
          </a:prstGeom>
          <a:noFill/>
        </p:spPr>
        <p:txBody>
          <a:bodyPr wrap="square">
            <a:spAutoFit/>
          </a:bodyPr>
          <a:lstStyle/>
          <a:p>
            <a:r>
              <a:rPr lang="en-TT" dirty="0"/>
              <a:t>Adapted From Kubler Ross (1969)</a:t>
            </a:r>
          </a:p>
          <a:p>
            <a:r>
              <a:rPr lang="en-TT" dirty="0">
                <a:hlinkClick r:id="rId3"/>
              </a:rPr>
              <a:t>https://www.ekrfoundation.org/5-stages-of-grief/change-curve/</a:t>
            </a:r>
            <a:r>
              <a:rPr lang="en-TT" dirty="0"/>
              <a:t> </a:t>
            </a:r>
          </a:p>
        </p:txBody>
      </p:sp>
    </p:spTree>
    <p:extLst>
      <p:ext uri="{BB962C8B-B14F-4D97-AF65-F5344CB8AC3E}">
        <p14:creationId xmlns:p14="http://schemas.microsoft.com/office/powerpoint/2010/main" val="1803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F1E7-5BA8-8B72-F81A-7ADABA4F1F60}"/>
              </a:ext>
            </a:extLst>
          </p:cNvPr>
          <p:cNvSpPr>
            <a:spLocks noGrp="1"/>
          </p:cNvSpPr>
          <p:nvPr>
            <p:ph type="title"/>
          </p:nvPr>
        </p:nvSpPr>
        <p:spPr/>
        <p:txBody>
          <a:bodyPr/>
          <a:lstStyle/>
          <a:p>
            <a:r>
              <a:rPr lang="en-TT" dirty="0"/>
              <a:t>What is Project?</a:t>
            </a:r>
          </a:p>
        </p:txBody>
      </p:sp>
      <p:sp>
        <p:nvSpPr>
          <p:cNvPr id="3" name="Text Placeholder 2">
            <a:extLst>
              <a:ext uri="{FF2B5EF4-FFF2-40B4-BE49-F238E27FC236}">
                <a16:creationId xmlns:a16="http://schemas.microsoft.com/office/drawing/2014/main" id="{4860D741-2D74-854E-D104-FCC596EE0681}"/>
              </a:ext>
            </a:extLst>
          </p:cNvPr>
          <p:cNvSpPr>
            <a:spLocks noGrp="1"/>
          </p:cNvSpPr>
          <p:nvPr>
            <p:ph type="body" idx="1"/>
          </p:nvPr>
        </p:nvSpPr>
        <p:spPr/>
        <p:txBody>
          <a:bodyPr/>
          <a:lstStyle/>
          <a:p>
            <a:endParaRPr lang="en-TT"/>
          </a:p>
        </p:txBody>
      </p:sp>
    </p:spTree>
    <p:extLst>
      <p:ext uri="{BB962C8B-B14F-4D97-AF65-F5344CB8AC3E}">
        <p14:creationId xmlns:p14="http://schemas.microsoft.com/office/powerpoint/2010/main" val="111868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Stakeholder Management Process</a:t>
            </a:r>
            <a:br>
              <a:rPr lang="en-US" b="1"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a:t>Identification of Stakeholders</a:t>
            </a:r>
          </a:p>
          <a:p>
            <a:pPr marL="514350" indent="-514350">
              <a:buFont typeface="+mj-lt"/>
              <a:buAutoNum type="arabicPeriod"/>
            </a:pPr>
            <a:r>
              <a:rPr lang="en-US" b="1" dirty="0"/>
              <a:t>Stakeholder Analysis</a:t>
            </a:r>
            <a:r>
              <a:rPr lang="en-US" dirty="0"/>
              <a:t>:</a:t>
            </a:r>
          </a:p>
          <a:p>
            <a:pPr marL="914400" lvl="1" indent="-514350"/>
            <a:r>
              <a:rPr lang="en-US" dirty="0"/>
              <a:t>Determine their requirements and influence</a:t>
            </a:r>
          </a:p>
          <a:p>
            <a:pPr marL="914400" lvl="1" indent="-514350"/>
            <a:r>
              <a:rPr lang="en-US" dirty="0"/>
              <a:t>Predict their behaviour (gaze into a crystal ball)</a:t>
            </a:r>
          </a:p>
          <a:p>
            <a:pPr marL="514350" indent="-514350">
              <a:buFont typeface="+mj-lt"/>
              <a:buAutoNum type="arabicPeriod"/>
            </a:pPr>
            <a:r>
              <a:rPr lang="en-US" b="1" dirty="0"/>
              <a:t>Develop appropriate Strategies</a:t>
            </a:r>
          </a:p>
          <a:p>
            <a:pPr marL="514350" indent="-514350">
              <a:buFont typeface="+mj-lt"/>
              <a:buAutoNum type="arabicPeriod"/>
            </a:pPr>
            <a:r>
              <a:rPr lang="en-US" b="1" dirty="0"/>
              <a:t>Manage </a:t>
            </a:r>
            <a:r>
              <a:rPr lang="en-US" dirty="0"/>
              <a:t>and influence those requirements and perspectives by implementing the strategy</a:t>
            </a:r>
          </a:p>
          <a:p>
            <a:endParaRPr lang="en-US" dirty="0"/>
          </a:p>
        </p:txBody>
      </p:sp>
    </p:spTree>
    <p:extLst>
      <p:ext uri="{BB962C8B-B14F-4D97-AF65-F5344CB8AC3E}">
        <p14:creationId xmlns:p14="http://schemas.microsoft.com/office/powerpoint/2010/main" val="32464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Categorization of Stakeholders</a:t>
            </a:r>
          </a:p>
        </p:txBody>
      </p:sp>
      <p:sp>
        <p:nvSpPr>
          <p:cNvPr id="5" name="Content Placeholder 4"/>
          <p:cNvSpPr>
            <a:spLocks noGrp="1"/>
          </p:cNvSpPr>
          <p:nvPr>
            <p:ph sz="half" idx="1"/>
          </p:nvPr>
        </p:nvSpPr>
        <p:spPr>
          <a:xfrm>
            <a:off x="1981200" y="1600200"/>
            <a:ext cx="4038600" cy="4900634"/>
          </a:xfrm>
        </p:spPr>
        <p:txBody>
          <a:bodyPr>
            <a:normAutofit lnSpcReduction="10000"/>
          </a:bodyPr>
          <a:lstStyle/>
          <a:p>
            <a:r>
              <a:rPr lang="en-US" b="1" dirty="0">
                <a:solidFill>
                  <a:schemeClr val="tx2"/>
                </a:solidFill>
              </a:rPr>
              <a:t>Internal Stakeholders</a:t>
            </a:r>
          </a:p>
          <a:p>
            <a:pPr lvl="1"/>
            <a:r>
              <a:rPr lang="en-US" dirty="0">
                <a:solidFill>
                  <a:schemeClr val="tx2"/>
                </a:solidFill>
              </a:rPr>
              <a:t>Responsible for the project's delivery</a:t>
            </a:r>
          </a:p>
          <a:p>
            <a:pPr lvl="1"/>
            <a:r>
              <a:rPr lang="en-US" dirty="0">
                <a:solidFill>
                  <a:schemeClr val="tx2"/>
                </a:solidFill>
              </a:rPr>
              <a:t>Usually play a supportive role</a:t>
            </a:r>
          </a:p>
          <a:p>
            <a:pPr lvl="1"/>
            <a:r>
              <a:rPr lang="en-US" dirty="0">
                <a:solidFill>
                  <a:schemeClr val="tx2"/>
                </a:solidFill>
              </a:rPr>
              <a:t>Project Manager has some degree of authority and influence </a:t>
            </a:r>
          </a:p>
          <a:p>
            <a:pPr lvl="1"/>
            <a:r>
              <a:rPr lang="en-US" dirty="0">
                <a:solidFill>
                  <a:schemeClr val="tx2"/>
                </a:solidFill>
              </a:rPr>
              <a:t>Should be kept well informed about project’s status</a:t>
            </a:r>
            <a:br>
              <a:rPr lang="en-US" dirty="0">
                <a:solidFill>
                  <a:schemeClr val="tx2"/>
                </a:solidFill>
              </a:rPr>
            </a:br>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6" name="Content Placeholder 5"/>
          <p:cNvSpPr>
            <a:spLocks noGrp="1"/>
          </p:cNvSpPr>
          <p:nvPr>
            <p:ph sz="half" idx="2"/>
          </p:nvPr>
        </p:nvSpPr>
        <p:spPr>
          <a:xfrm>
            <a:off x="6172200" y="1600200"/>
            <a:ext cx="4038600" cy="4900634"/>
          </a:xfrm>
        </p:spPr>
        <p:txBody>
          <a:bodyPr>
            <a:normAutofit lnSpcReduction="10000"/>
          </a:bodyPr>
          <a:lstStyle/>
          <a:p>
            <a:r>
              <a:rPr lang="en-US" b="1" dirty="0">
                <a:solidFill>
                  <a:schemeClr val="tx2"/>
                </a:solidFill>
              </a:rPr>
              <a:t>External Stakeholders</a:t>
            </a:r>
          </a:p>
          <a:p>
            <a:pPr lvl="1"/>
            <a:r>
              <a:rPr lang="en-US" dirty="0">
                <a:solidFill>
                  <a:schemeClr val="tx2"/>
                </a:solidFill>
              </a:rPr>
              <a:t>May not be supportive but rather adverse</a:t>
            </a:r>
          </a:p>
          <a:p>
            <a:pPr lvl="1"/>
            <a:r>
              <a:rPr lang="en-US" dirty="0">
                <a:solidFill>
                  <a:schemeClr val="tx2"/>
                </a:solidFill>
              </a:rPr>
              <a:t>Not usually subject to the legal authority of the project manager</a:t>
            </a:r>
          </a:p>
          <a:p>
            <a:pPr lvl="1"/>
            <a:r>
              <a:rPr lang="en-US" dirty="0">
                <a:solidFill>
                  <a:schemeClr val="tx2"/>
                </a:solidFill>
              </a:rPr>
              <a:t>Information should be provided on a</a:t>
            </a:r>
          </a:p>
          <a:p>
            <a:pPr lvl="1">
              <a:buNone/>
            </a:pPr>
            <a:r>
              <a:rPr lang="en-US" dirty="0">
                <a:solidFill>
                  <a:schemeClr val="tx2"/>
                </a:solidFill>
              </a:rPr>
              <a:t>	 “need-to-know’” basis</a:t>
            </a:r>
          </a:p>
          <a:p>
            <a:pPr lvl="1"/>
            <a:r>
              <a:rPr lang="en-US" dirty="0">
                <a:solidFill>
                  <a:schemeClr val="tx2"/>
                </a:solidFill>
              </a:rPr>
              <a:t>But keep communication channels open</a:t>
            </a:r>
          </a:p>
        </p:txBody>
      </p:sp>
    </p:spTree>
    <p:extLst>
      <p:ext uri="{BB962C8B-B14F-4D97-AF65-F5344CB8AC3E}">
        <p14:creationId xmlns:p14="http://schemas.microsoft.com/office/powerpoint/2010/main" val="27454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2314215" y="268449"/>
            <a:ext cx="7954290" cy="1258118"/>
          </a:xfrm>
        </p:spPr>
        <p:txBody>
          <a:bodyPr>
            <a:noAutofit/>
          </a:bodyPr>
          <a:lstStyle/>
          <a:p>
            <a:r>
              <a:rPr lang="en-GB" sz="2800" dirty="0"/>
              <a:t>Internal Stakeholders </a:t>
            </a:r>
            <a:br>
              <a:rPr lang="en-GB" sz="2800" dirty="0"/>
            </a:br>
            <a:r>
              <a:rPr lang="en-GB" sz="2800" dirty="0"/>
              <a:t>Project Team (adapted from Maylor, 2017, pp. 62)</a:t>
            </a:r>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1965503" y="2351757"/>
          <a:ext cx="6672423" cy="1223704"/>
        </p:xfrm>
        <a:graphic>
          <a:graphicData uri="http://schemas.openxmlformats.org/drawingml/2006/table">
            <a:tbl>
              <a:tblPr firstRow="1" bandRow="1">
                <a:tableStyleId>{00A15C55-8517-42AA-B614-E9B94910E393}</a:tableStyleId>
              </a:tblPr>
              <a:tblGrid>
                <a:gridCol w="2224141">
                  <a:extLst>
                    <a:ext uri="{9D8B030D-6E8A-4147-A177-3AD203B41FA5}">
                      <a16:colId xmlns:a16="http://schemas.microsoft.com/office/drawing/2014/main" val="20000"/>
                    </a:ext>
                  </a:extLst>
                </a:gridCol>
                <a:gridCol w="2224141">
                  <a:extLst>
                    <a:ext uri="{9D8B030D-6E8A-4147-A177-3AD203B41FA5}">
                      <a16:colId xmlns:a16="http://schemas.microsoft.com/office/drawing/2014/main" val="20001"/>
                    </a:ext>
                  </a:extLst>
                </a:gridCol>
                <a:gridCol w="2224141">
                  <a:extLst>
                    <a:ext uri="{9D8B030D-6E8A-4147-A177-3AD203B41FA5}">
                      <a16:colId xmlns:a16="http://schemas.microsoft.com/office/drawing/2014/main" val="20002"/>
                    </a:ext>
                  </a:extLst>
                </a:gridCol>
              </a:tblGrid>
              <a:tr h="481213">
                <a:tc>
                  <a:txBody>
                    <a:bodyPr/>
                    <a:lstStyle/>
                    <a:p>
                      <a:pPr algn="ctr">
                        <a:spcBef>
                          <a:spcPts val="200"/>
                        </a:spcBef>
                        <a:spcAft>
                          <a:spcPts val="200"/>
                        </a:spcAft>
                      </a:pPr>
                      <a:endParaRPr lang="en-GB" sz="1200" dirty="0">
                        <a:latin typeface="Raleway" panose="020B0503030101060003" pitchFamily="34" charset="0"/>
                      </a:endParaRPr>
                    </a:p>
                  </a:txBody>
                  <a:tcPr marL="68580" marR="68580" marT="34290" marB="34290">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200" dirty="0">
                          <a:latin typeface="Raleway" panose="020B0503030101060003" pitchFamily="34" charset="0"/>
                        </a:rPr>
                        <a:t>PROJECT BOARD/PROJECT</a:t>
                      </a:r>
                      <a:r>
                        <a:rPr lang="en-GB" sz="1200" baseline="0" dirty="0">
                          <a:latin typeface="Raleway" panose="020B0503030101060003" pitchFamily="34" charset="0"/>
                        </a:rPr>
                        <a:t> STEERING GROUP</a:t>
                      </a:r>
                      <a:endParaRPr lang="en-GB" sz="1200" dirty="0">
                        <a:latin typeface="Raleway" panose="020B0503030101060003"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200" dirty="0">
                        <a:latin typeface="Raleway" panose="020B0503030101060003" pitchFamily="34" charset="0"/>
                      </a:endParaRPr>
                    </a:p>
                  </a:txBody>
                  <a:tcPr marL="68580" marR="68580" marT="34290" marB="34290">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338631">
                <a:tc>
                  <a:txBody>
                    <a:bodyPr/>
                    <a:lstStyle/>
                    <a:p>
                      <a:pPr algn="ctr">
                        <a:spcBef>
                          <a:spcPts val="200"/>
                        </a:spcBef>
                        <a:spcAft>
                          <a:spcPts val="200"/>
                        </a:spcAft>
                      </a:pPr>
                      <a:r>
                        <a:rPr lang="en-GB" sz="1200" b="1" dirty="0">
                          <a:latin typeface="Raleway" panose="020B0503030101060003" pitchFamily="34" charset="0"/>
                        </a:rPr>
                        <a:t>USER REPRESENTATIVE</a:t>
                      </a:r>
                    </a:p>
                  </a:txBody>
                  <a:tcPr marL="68580" marR="68580" marT="34290" marB="34290"/>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200" b="1" u="none" strike="noStrike" kern="1200" baseline="0" dirty="0">
                          <a:latin typeface="Raleway" panose="020B0503030101060003" pitchFamily="34" charset="0"/>
                        </a:rPr>
                        <a:t>PROJECT SPONSOR</a:t>
                      </a:r>
                      <a:endParaRPr lang="en-GB" sz="1200" b="1" i="0" u="none" strike="noStrike" kern="1200" baseline="0" dirty="0">
                        <a:solidFill>
                          <a:schemeClr val="dk1"/>
                        </a:solidFill>
                        <a:latin typeface="Raleway" panose="020B0503030101060003" pitchFamily="34" charset="0"/>
                        <a:ea typeface="+mn-ea"/>
                        <a:cs typeface="+mn-cs"/>
                      </a:endParaRPr>
                    </a:p>
                  </a:txBody>
                  <a:tcPr marL="68580" marR="68580" marT="34290" marB="34290"/>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200" b="1" u="none" strike="noStrike" kern="1200" baseline="0" dirty="0">
                          <a:latin typeface="Raleway" panose="020B0503030101060003" pitchFamily="34" charset="0"/>
                        </a:rPr>
                        <a:t>SUPPLIER REPRESENTATIVE</a:t>
                      </a:r>
                      <a:endParaRPr lang="en-GB" sz="1200" b="1" i="0" u="none" strike="noStrike" kern="1200" baseline="0" dirty="0">
                        <a:solidFill>
                          <a:schemeClr val="dk1"/>
                        </a:solidFill>
                        <a:latin typeface="Raleway" panose="020B0503030101060003" pitchFamily="34" charset="0"/>
                        <a:ea typeface="+mn-ea"/>
                        <a:cs typeface="+mn-cs"/>
                      </a:endParaRPr>
                    </a:p>
                  </a:txBody>
                  <a:tcPr marL="68580" marR="68580" marT="34290" marB="34290"/>
                </a:tc>
                <a:extLst>
                  <a:ext uri="{0D108BD9-81ED-4DB2-BD59-A6C34878D82A}">
                    <a16:rowId xmlns:a16="http://schemas.microsoft.com/office/drawing/2014/main" val="10001"/>
                  </a:ext>
                </a:extLst>
              </a:tr>
              <a:tr h="388620">
                <a:tc>
                  <a:txBody>
                    <a:bodyPr/>
                    <a:lstStyle/>
                    <a:p>
                      <a:pPr>
                        <a:spcBef>
                          <a:spcPts val="200"/>
                        </a:spcBef>
                        <a:spcAft>
                          <a:spcPts val="200"/>
                        </a:spcAft>
                      </a:pPr>
                      <a:r>
                        <a:rPr lang="en-GB" sz="1100" dirty="0">
                          <a:latin typeface="Raleway" panose="020B0503030101060003" pitchFamily="34" charset="0"/>
                        </a:rPr>
                        <a:t>Senior User</a:t>
                      </a:r>
                    </a:p>
                  </a:txBody>
                  <a:tcPr marL="68580" marR="68580" marT="34290" marB="34290"/>
                </a:tc>
                <a:tc>
                  <a:txBody>
                    <a:bodyPr/>
                    <a:lstStyle/>
                    <a:p>
                      <a:pPr rtl="0">
                        <a:spcBef>
                          <a:spcPts val="200"/>
                        </a:spcBef>
                        <a:spcAft>
                          <a:spcPts val="200"/>
                        </a:spcAft>
                      </a:pPr>
                      <a:r>
                        <a:rPr lang="en-GB" sz="1100" u="none" strike="noStrike" kern="1200" baseline="0" dirty="0">
                          <a:latin typeface="Raleway" panose="020B0503030101060003" pitchFamily="34" charset="0"/>
                        </a:rPr>
                        <a:t>Executive/Senior responsible Owner</a:t>
                      </a:r>
                    </a:p>
                  </a:txBody>
                  <a:tcPr marL="68580" marR="68580" marT="34290" marB="34290"/>
                </a:tc>
                <a:tc>
                  <a:txBody>
                    <a:bodyPr/>
                    <a:lstStyle/>
                    <a:p>
                      <a:pPr>
                        <a:spcBef>
                          <a:spcPts val="200"/>
                        </a:spcBef>
                        <a:spcAft>
                          <a:spcPts val="200"/>
                        </a:spcAft>
                      </a:pPr>
                      <a:r>
                        <a:rPr lang="en-GB" sz="1100" dirty="0">
                          <a:latin typeface="Raleway" panose="020B0503030101060003" pitchFamily="34" charset="0"/>
                        </a:rPr>
                        <a:t>Senior Supplier</a:t>
                      </a: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1575034" y="3643625"/>
          <a:ext cx="1600196" cy="1059180"/>
        </p:xfrm>
        <a:graphic>
          <a:graphicData uri="http://schemas.openxmlformats.org/drawingml/2006/table">
            <a:tbl>
              <a:tblPr firstRow="1" bandRow="1">
                <a:tableStyleId>{F5AB1C69-6EDB-4FF4-983F-18BD219EF322}</a:tableStyleId>
              </a:tblPr>
              <a:tblGrid>
                <a:gridCol w="1600196">
                  <a:extLst>
                    <a:ext uri="{9D8B030D-6E8A-4147-A177-3AD203B41FA5}">
                      <a16:colId xmlns:a16="http://schemas.microsoft.com/office/drawing/2014/main" val="20000"/>
                    </a:ext>
                  </a:extLst>
                </a:gridCol>
              </a:tblGrid>
              <a:tr h="702945">
                <a:tc>
                  <a:txBody>
                    <a:bodyPr/>
                    <a:lstStyle/>
                    <a:p>
                      <a:pPr algn="ctr"/>
                      <a:r>
                        <a:rPr lang="en-GB" sz="1000" dirty="0">
                          <a:solidFill>
                            <a:srgbClr val="FFFFFF"/>
                          </a:solidFill>
                        </a:rPr>
                        <a:t>CHANGE BOARD</a:t>
                      </a:r>
                    </a:p>
                    <a:p>
                      <a:pPr marL="285750" indent="-285750">
                        <a:buFont typeface="Arial" pitchFamily="34" charset="0"/>
                        <a:buChar char="•"/>
                      </a:pPr>
                      <a:r>
                        <a:rPr lang="en-GB" sz="1100" dirty="0">
                          <a:solidFill>
                            <a:srgbClr val="FFFFFF"/>
                          </a:solidFill>
                        </a:rPr>
                        <a:t>Delegated authority</a:t>
                      </a:r>
                    </a:p>
                    <a:p>
                      <a:pPr marL="285750" indent="-285750">
                        <a:buFont typeface="Arial" pitchFamily="34" charset="0"/>
                        <a:buChar char="•"/>
                      </a:pPr>
                      <a:r>
                        <a:rPr lang="en-GB" sz="1100" dirty="0">
                          <a:solidFill>
                            <a:srgbClr val="FFFFFF"/>
                          </a:solidFill>
                        </a:rPr>
                        <a:t>Technical capability</a:t>
                      </a:r>
                    </a:p>
                    <a:p>
                      <a:pPr marL="0" indent="0">
                        <a:buFont typeface="Arial" pitchFamily="34" charset="0"/>
                        <a:buNone/>
                      </a:pPr>
                      <a:endParaRPr lang="en-GB" sz="1100" dirty="0">
                        <a:solidFill>
                          <a:srgbClr val="FFFFFF"/>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3403828" y="4619093"/>
          <a:ext cx="1668575" cy="1261216"/>
        </p:xfrm>
        <a:graphic>
          <a:graphicData uri="http://schemas.openxmlformats.org/drawingml/2006/table">
            <a:tbl>
              <a:tblPr firstRow="1" bandRow="1">
                <a:tableStyleId>{F5AB1C69-6EDB-4FF4-983F-18BD219EF322}</a:tableStyleId>
              </a:tblPr>
              <a:tblGrid>
                <a:gridCol w="1668575">
                  <a:extLst>
                    <a:ext uri="{9D8B030D-6E8A-4147-A177-3AD203B41FA5}">
                      <a16:colId xmlns:a16="http://schemas.microsoft.com/office/drawing/2014/main" val="20000"/>
                    </a:ext>
                  </a:extLst>
                </a:gridCol>
              </a:tblGrid>
              <a:tr h="1261216">
                <a:tc>
                  <a:txBody>
                    <a:bodyPr/>
                    <a:lstStyle/>
                    <a:p>
                      <a:pPr algn="ctr"/>
                      <a:r>
                        <a:rPr lang="en-GB" sz="1000" dirty="0">
                          <a:solidFill>
                            <a:schemeClr val="tx1"/>
                          </a:solidFill>
                        </a:rPr>
                        <a:t>PROJECT MANAGEMENT OFFICE</a:t>
                      </a:r>
                    </a:p>
                    <a:p>
                      <a:pPr marL="285750" indent="-285750">
                        <a:buFont typeface="Arial" pitchFamily="34" charset="0"/>
                        <a:buChar char="•"/>
                      </a:pPr>
                      <a:r>
                        <a:rPr lang="en-GB" sz="1100" dirty="0">
                          <a:solidFill>
                            <a:schemeClr val="tx1"/>
                          </a:solidFill>
                        </a:rPr>
                        <a:t>Admin support</a:t>
                      </a:r>
                    </a:p>
                    <a:p>
                      <a:pPr marL="285750" indent="-285750">
                        <a:buFont typeface="Arial" pitchFamily="34" charset="0"/>
                        <a:buChar char="•"/>
                      </a:pPr>
                      <a:r>
                        <a:rPr lang="en-GB" sz="1100" dirty="0">
                          <a:solidFill>
                            <a:schemeClr val="tx1"/>
                          </a:solidFill>
                        </a:rPr>
                        <a:t>Technical support</a:t>
                      </a:r>
                    </a:p>
                    <a:p>
                      <a:pPr marL="285750" indent="-285750">
                        <a:buFont typeface="Arial" pitchFamily="34" charset="0"/>
                        <a:buChar char="•"/>
                      </a:pPr>
                      <a:r>
                        <a:rPr lang="en-GB" sz="1100" dirty="0">
                          <a:solidFill>
                            <a:schemeClr val="tx1"/>
                          </a:solidFill>
                        </a:rPr>
                        <a:t>Configuration management</a:t>
                      </a:r>
                    </a:p>
                  </a:txBody>
                  <a:tcPr marL="68580" marR="68580" marT="34290" marB="34290">
                    <a:solidFill>
                      <a:schemeClr val="accent2"/>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nvGraphicFramePr>
        <p:xfrm>
          <a:off x="4257301" y="3869457"/>
          <a:ext cx="2096966" cy="319820"/>
        </p:xfrm>
        <a:graphic>
          <a:graphicData uri="http://schemas.openxmlformats.org/drawingml/2006/table">
            <a:tbl>
              <a:tblPr firstRow="1" bandRow="1">
                <a:tableStyleId>{3C2FFA5D-87B4-456A-9821-1D502468CF0F}</a:tableStyleId>
              </a:tblPr>
              <a:tblGrid>
                <a:gridCol w="2096966">
                  <a:extLst>
                    <a:ext uri="{9D8B030D-6E8A-4147-A177-3AD203B41FA5}">
                      <a16:colId xmlns:a16="http://schemas.microsoft.com/office/drawing/2014/main" val="20000"/>
                    </a:ext>
                  </a:extLst>
                </a:gridCol>
              </a:tblGrid>
              <a:tr h="319820">
                <a:tc>
                  <a:txBody>
                    <a:bodyPr/>
                    <a:lstStyle/>
                    <a:p>
                      <a:pPr algn="ctr"/>
                      <a:r>
                        <a:rPr lang="en-GB" sz="1000" dirty="0"/>
                        <a:t>PROJECT MANAGER</a:t>
                      </a:r>
                    </a:p>
                  </a:txBody>
                  <a:tcPr marL="68580" marR="68580" marT="34290" marB="34290"/>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5221786" y="4615343"/>
          <a:ext cx="1195754" cy="319820"/>
        </p:xfrm>
        <a:graphic>
          <a:graphicData uri="http://schemas.openxmlformats.org/drawingml/2006/table">
            <a:tbl>
              <a:tblPr firstRow="1" bandRow="1">
                <a:tableStyleId>{35758FB7-9AC5-4552-8A53-C91805E547FA}</a:tableStyleId>
              </a:tblPr>
              <a:tblGrid>
                <a:gridCol w="1195754">
                  <a:extLst>
                    <a:ext uri="{9D8B030D-6E8A-4147-A177-3AD203B41FA5}">
                      <a16:colId xmlns:a16="http://schemas.microsoft.com/office/drawing/2014/main" val="20000"/>
                    </a:ext>
                  </a:extLst>
                </a:gridCol>
              </a:tblGrid>
              <a:tr h="319820">
                <a:tc>
                  <a:txBody>
                    <a:bodyPr/>
                    <a:lstStyle/>
                    <a:p>
                      <a:pPr algn="ctr"/>
                      <a:r>
                        <a:rPr lang="en-GB" sz="1000" dirty="0"/>
                        <a:t>TEAM MANAGER</a:t>
                      </a:r>
                    </a:p>
                  </a:txBody>
                  <a:tcPr marL="68580" marR="68580" marT="34290" marB="34290"/>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679111" y="4615343"/>
          <a:ext cx="1195754" cy="319820"/>
        </p:xfrm>
        <a:graphic>
          <a:graphicData uri="http://schemas.openxmlformats.org/drawingml/2006/table">
            <a:tbl>
              <a:tblPr firstRow="1" bandRow="1">
                <a:tableStyleId>{35758FB7-9AC5-4552-8A53-C91805E547FA}</a:tableStyleId>
              </a:tblPr>
              <a:tblGrid>
                <a:gridCol w="1195754">
                  <a:extLst>
                    <a:ext uri="{9D8B030D-6E8A-4147-A177-3AD203B41FA5}">
                      <a16:colId xmlns:a16="http://schemas.microsoft.com/office/drawing/2014/main" val="20000"/>
                    </a:ext>
                  </a:extLst>
                </a:gridCol>
              </a:tblGrid>
              <a:tr h="319820">
                <a:tc>
                  <a:txBody>
                    <a:bodyPr/>
                    <a:lstStyle/>
                    <a:p>
                      <a:pPr algn="ctr"/>
                      <a:r>
                        <a:rPr lang="en-GB" sz="1000" dirty="0"/>
                        <a:t>TEAM MANAGER</a:t>
                      </a:r>
                    </a:p>
                  </a:txBody>
                  <a:tcPr marL="68580" marR="68580" marT="34290" marB="3429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5221786" y="5331433"/>
          <a:ext cx="1195754" cy="319820"/>
        </p:xfrm>
        <a:graphic>
          <a:graphicData uri="http://schemas.openxmlformats.org/drawingml/2006/table">
            <a:tbl>
              <a:tblPr firstRow="1" bandRow="1">
                <a:tableStyleId>{FABFCF23-3B69-468F-B69F-88F6DE6A72F2}</a:tableStyleId>
              </a:tblPr>
              <a:tblGrid>
                <a:gridCol w="1195754">
                  <a:extLst>
                    <a:ext uri="{9D8B030D-6E8A-4147-A177-3AD203B41FA5}">
                      <a16:colId xmlns:a16="http://schemas.microsoft.com/office/drawing/2014/main" val="20000"/>
                    </a:ext>
                  </a:extLst>
                </a:gridCol>
              </a:tblGrid>
              <a:tr h="319820">
                <a:tc>
                  <a:txBody>
                    <a:bodyPr/>
                    <a:lstStyle/>
                    <a:p>
                      <a:pPr algn="ctr"/>
                      <a:r>
                        <a:rPr lang="en-GB" sz="1000" dirty="0">
                          <a:solidFill>
                            <a:schemeClr val="tx1"/>
                          </a:solidFill>
                        </a:rPr>
                        <a:t>TEAM MEMBERS</a:t>
                      </a:r>
                    </a:p>
                  </a:txBody>
                  <a:tcPr marL="68580" marR="68580" marT="34290" marB="3429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679111" y="5331433"/>
          <a:ext cx="1195754" cy="319820"/>
        </p:xfrm>
        <a:graphic>
          <a:graphicData uri="http://schemas.openxmlformats.org/drawingml/2006/table">
            <a:tbl>
              <a:tblPr firstRow="1" bandRow="1">
                <a:tableStyleId>{FABFCF23-3B69-468F-B69F-88F6DE6A72F2}</a:tableStyleId>
              </a:tblPr>
              <a:tblGrid>
                <a:gridCol w="1195754">
                  <a:extLst>
                    <a:ext uri="{9D8B030D-6E8A-4147-A177-3AD203B41FA5}">
                      <a16:colId xmlns:a16="http://schemas.microsoft.com/office/drawing/2014/main" val="20000"/>
                    </a:ext>
                  </a:extLst>
                </a:gridCol>
              </a:tblGrid>
              <a:tr h="319820">
                <a:tc>
                  <a:txBody>
                    <a:bodyPr/>
                    <a:lstStyle/>
                    <a:p>
                      <a:pPr algn="ctr"/>
                      <a:r>
                        <a:rPr lang="en-GB" sz="1000" dirty="0">
                          <a:solidFill>
                            <a:schemeClr val="tx1"/>
                          </a:solidFill>
                        </a:rPr>
                        <a:t>TEAM MEMBERS</a:t>
                      </a:r>
                    </a:p>
                  </a:txBody>
                  <a:tcPr marL="68580" marR="68580" marT="34290" marB="3429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819663" y="4935163"/>
            <a:ext cx="0" cy="39627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276988" y="4935163"/>
            <a:ext cx="0" cy="39627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349690" y="4145371"/>
            <a:ext cx="426066" cy="513879"/>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078353" y="3416708"/>
            <a:ext cx="426066" cy="1971204"/>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a:off x="5301714" y="3575461"/>
            <a:ext cx="4071" cy="293996"/>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1965502" y="2963609"/>
            <a:ext cx="409629" cy="680016"/>
          </a:xfrm>
          <a:prstGeom prst="bentConnector4">
            <a:avLst>
              <a:gd name="adj1" fmla="val -55807"/>
              <a:gd name="adj2" fmla="val 9498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977725" y="1862135"/>
          <a:ext cx="2656118" cy="319820"/>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2656118">
                  <a:extLst>
                    <a:ext uri="{9D8B030D-6E8A-4147-A177-3AD203B41FA5}">
                      <a16:colId xmlns:a16="http://schemas.microsoft.com/office/drawing/2014/main" val="20000"/>
                    </a:ext>
                  </a:extLst>
                </a:gridCol>
              </a:tblGrid>
              <a:tr h="319820">
                <a:tc>
                  <a:txBody>
                    <a:bodyPr/>
                    <a:lstStyle/>
                    <a:p>
                      <a:pPr algn="ctr"/>
                      <a:r>
                        <a:rPr lang="en-GB" sz="1000" dirty="0"/>
                        <a:t>PROGRAMME MANAGEMENT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301714" y="2181955"/>
            <a:ext cx="4071" cy="169802"/>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9215540" y="2617529"/>
          <a:ext cx="1207832" cy="525780"/>
        </p:xfrm>
        <a:graphic>
          <a:graphicData uri="http://schemas.openxmlformats.org/drawingml/2006/table">
            <a:tbl>
              <a:tblPr firstRow="1" bandRow="1">
                <a:tableStyleId>{3C2FFA5D-87B4-456A-9821-1D502468CF0F}</a:tableStyleId>
              </a:tblPr>
              <a:tblGrid>
                <a:gridCol w="1207832">
                  <a:extLst>
                    <a:ext uri="{9D8B030D-6E8A-4147-A177-3AD203B41FA5}">
                      <a16:colId xmlns:a16="http://schemas.microsoft.com/office/drawing/2014/main" val="20000"/>
                    </a:ext>
                  </a:extLst>
                </a:gridCol>
              </a:tblGrid>
              <a:tr h="377190">
                <a:tc>
                  <a:txBody>
                    <a:bodyPr/>
                    <a:lstStyle/>
                    <a:p>
                      <a:pPr algn="ctr"/>
                      <a:r>
                        <a:rPr lang="en-GB" sz="1000" dirty="0"/>
                        <a:t>TECHNICAL ADVISORY GROUP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p:cNvCxnSpPr>
          <p:nvPr/>
        </p:nvCxnSpPr>
        <p:spPr>
          <a:xfrm flipH="1" flipV="1">
            <a:off x="8637926" y="2586420"/>
            <a:ext cx="577614" cy="293999"/>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557041" y="3870350"/>
            <a:ext cx="429816" cy="1067670"/>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7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Stakeholder Analysis</a:t>
            </a:r>
          </a:p>
        </p:txBody>
      </p:sp>
      <p:sp>
        <p:nvSpPr>
          <p:cNvPr id="3" name="Content Placeholder 2"/>
          <p:cNvSpPr>
            <a:spLocks noGrp="1"/>
          </p:cNvSpPr>
          <p:nvPr>
            <p:ph idx="1"/>
          </p:nvPr>
        </p:nvSpPr>
        <p:spPr>
          <a:xfrm>
            <a:off x="1981200" y="1600200"/>
            <a:ext cx="8229600" cy="4957618"/>
          </a:xfrm>
        </p:spPr>
        <p:txBody>
          <a:bodyPr>
            <a:normAutofit/>
          </a:bodyPr>
          <a:lstStyle/>
          <a:p>
            <a:r>
              <a:rPr lang="en-US" b="1" dirty="0"/>
              <a:t>For all potential project stakeholders </a:t>
            </a:r>
            <a:r>
              <a:rPr lang="en-US" dirty="0"/>
              <a:t>identify relevant information, such as their </a:t>
            </a:r>
            <a:r>
              <a:rPr lang="en-US" b="1" dirty="0"/>
              <a:t>roles</a:t>
            </a:r>
            <a:r>
              <a:rPr lang="en-US" dirty="0"/>
              <a:t>, departments, </a:t>
            </a:r>
            <a:r>
              <a:rPr lang="en-US" b="1" dirty="0">
                <a:solidFill>
                  <a:srgbClr val="FF0000"/>
                </a:solidFill>
              </a:rPr>
              <a:t>interests</a:t>
            </a:r>
            <a:r>
              <a:rPr lang="en-US" dirty="0"/>
              <a:t>, knowledge, expectations, and </a:t>
            </a:r>
            <a:r>
              <a:rPr lang="en-US" b="1" dirty="0">
                <a:solidFill>
                  <a:srgbClr val="FF0000"/>
                </a:solidFill>
              </a:rPr>
              <a:t>influence levels</a:t>
            </a:r>
            <a:r>
              <a:rPr lang="en-US" dirty="0"/>
              <a:t>.</a:t>
            </a:r>
          </a:p>
          <a:p>
            <a:r>
              <a:rPr lang="en-US" dirty="0"/>
              <a:t>Analyze the </a:t>
            </a:r>
            <a:r>
              <a:rPr lang="en-US" b="1" dirty="0"/>
              <a:t>potential impact or support </a:t>
            </a:r>
            <a:r>
              <a:rPr lang="en-US" dirty="0"/>
              <a:t>each stakeholder could generate, and </a:t>
            </a:r>
            <a:r>
              <a:rPr lang="en-US" b="1" dirty="0"/>
              <a:t>classify</a:t>
            </a:r>
            <a:r>
              <a:rPr lang="en-US" dirty="0"/>
              <a:t> them so as to define an approach strategy. </a:t>
            </a:r>
          </a:p>
          <a:p>
            <a:r>
              <a:rPr lang="en-US" dirty="0"/>
              <a:t>Assess how key stakeholders are </a:t>
            </a:r>
            <a:r>
              <a:rPr lang="en-US" b="1" dirty="0"/>
              <a:t>likely to react or respond</a:t>
            </a:r>
            <a:r>
              <a:rPr lang="en-US" dirty="0"/>
              <a:t> in various situations, in order to plan how to </a:t>
            </a:r>
            <a:r>
              <a:rPr lang="en-US" b="1" dirty="0"/>
              <a:t>influence them </a:t>
            </a:r>
            <a:r>
              <a:rPr lang="en-US" dirty="0"/>
              <a:t>to enhance their support and mitigate potential negative impacts.</a:t>
            </a:r>
            <a:endParaRPr lang="en-TT" dirty="0"/>
          </a:p>
        </p:txBody>
      </p:sp>
    </p:spTree>
    <p:extLst>
      <p:ext uri="{BB962C8B-B14F-4D97-AF65-F5344CB8AC3E}">
        <p14:creationId xmlns:p14="http://schemas.microsoft.com/office/powerpoint/2010/main" val="5258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96833"/>
            <a:ext cx="8229600" cy="634082"/>
          </a:xfrm>
        </p:spPr>
        <p:txBody>
          <a:bodyPr>
            <a:normAutofit fontScale="90000"/>
          </a:bodyPr>
          <a:lstStyle/>
          <a:p>
            <a:r>
              <a:rPr lang="en-US" dirty="0"/>
              <a:t>Use a Stakeholder Register</a:t>
            </a:r>
          </a:p>
        </p:txBody>
      </p:sp>
      <p:pic>
        <p:nvPicPr>
          <p:cNvPr id="8194" name="Picture 2"/>
          <p:cNvPicPr>
            <a:picLocks noGrp="1" noChangeAspect="1" noChangeArrowheads="1"/>
          </p:cNvPicPr>
          <p:nvPr>
            <p:ph idx="1"/>
          </p:nvPr>
        </p:nvPicPr>
        <p:blipFill rotWithShape="1">
          <a:blip r:embed="rId2" cstate="print"/>
          <a:srcRect l="1314" t="12543" r="2572" b="8650"/>
          <a:stretch/>
        </p:blipFill>
        <p:spPr bwMode="auto">
          <a:xfrm>
            <a:off x="1934231" y="1376040"/>
            <a:ext cx="8276570" cy="4768087"/>
          </a:xfrm>
          <a:prstGeom prst="rect">
            <a:avLst/>
          </a:prstGeom>
          <a:noFill/>
          <a:ln w="9525">
            <a:noFill/>
            <a:miter lim="800000"/>
            <a:headEnd/>
            <a:tailEnd/>
          </a:ln>
        </p:spPr>
      </p:pic>
      <p:sp>
        <p:nvSpPr>
          <p:cNvPr id="3" name="TextBox 2"/>
          <p:cNvSpPr txBox="1"/>
          <p:nvPr/>
        </p:nvSpPr>
        <p:spPr>
          <a:xfrm>
            <a:off x="1981201" y="6262255"/>
            <a:ext cx="2618509" cy="369332"/>
          </a:xfrm>
          <a:prstGeom prst="rect">
            <a:avLst/>
          </a:prstGeom>
          <a:noFill/>
        </p:spPr>
        <p:txBody>
          <a:bodyPr wrap="square" rtlCol="0">
            <a:spAutoFit/>
          </a:bodyPr>
          <a:lstStyle/>
          <a:p>
            <a:r>
              <a:rPr lang="en-TT" dirty="0">
                <a:solidFill>
                  <a:schemeClr val="tx2"/>
                </a:solidFill>
              </a:rPr>
              <a:t>Turner (1999)</a:t>
            </a:r>
          </a:p>
        </p:txBody>
      </p:sp>
    </p:spTree>
    <p:extLst>
      <p:ext uri="{BB962C8B-B14F-4D97-AF65-F5344CB8AC3E}">
        <p14:creationId xmlns:p14="http://schemas.microsoft.com/office/powerpoint/2010/main" val="2484247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A81F-D39F-490D-9BC6-B6686FF07105}"/>
              </a:ext>
            </a:extLst>
          </p:cNvPr>
          <p:cNvSpPr>
            <a:spLocks noGrp="1"/>
          </p:cNvSpPr>
          <p:nvPr>
            <p:ph type="title"/>
          </p:nvPr>
        </p:nvSpPr>
        <p:spPr>
          <a:xfrm>
            <a:off x="3220497" y="61306"/>
            <a:ext cx="7606360" cy="1325563"/>
          </a:xfrm>
        </p:spPr>
        <p:txBody>
          <a:bodyPr/>
          <a:lstStyle/>
          <a:p>
            <a:r>
              <a:rPr lang="en-GB" dirty="0"/>
              <a:t>Power/Interest Grid</a:t>
            </a:r>
          </a:p>
        </p:txBody>
      </p:sp>
      <p:grpSp>
        <p:nvGrpSpPr>
          <p:cNvPr id="4" name="Group 3" descr="Interest low to high">
            <a:extLst>
              <a:ext uri="{FF2B5EF4-FFF2-40B4-BE49-F238E27FC236}">
                <a16:creationId xmlns:a16="http://schemas.microsoft.com/office/drawing/2014/main" id="{E37EEBBC-FF39-491B-BF2A-272D2045F073}"/>
              </a:ext>
            </a:extLst>
          </p:cNvPr>
          <p:cNvGrpSpPr/>
          <p:nvPr/>
        </p:nvGrpSpPr>
        <p:grpSpPr>
          <a:xfrm>
            <a:off x="3461761" y="6390687"/>
            <a:ext cx="7158385" cy="406007"/>
            <a:chOff x="1350965" y="6112835"/>
            <a:chExt cx="7158385" cy="406007"/>
          </a:xfrm>
        </p:grpSpPr>
        <p:grpSp>
          <p:nvGrpSpPr>
            <p:cNvPr id="5" name="Group 4">
              <a:extLst>
                <a:ext uri="{FF2B5EF4-FFF2-40B4-BE49-F238E27FC236}">
                  <a16:creationId xmlns:a16="http://schemas.microsoft.com/office/drawing/2014/main" id="{EC531C43-D26D-46BB-A779-AB325884EF2A}"/>
                </a:ext>
              </a:extLst>
            </p:cNvPr>
            <p:cNvGrpSpPr/>
            <p:nvPr/>
          </p:nvGrpSpPr>
          <p:grpSpPr>
            <a:xfrm>
              <a:off x="1350965" y="6112835"/>
              <a:ext cx="7158385" cy="374053"/>
              <a:chOff x="1372824" y="6112835"/>
              <a:chExt cx="6576068" cy="374053"/>
            </a:xfrm>
          </p:grpSpPr>
          <p:sp>
            <p:nvSpPr>
              <p:cNvPr id="7" name="TextBox 6">
                <a:extLst>
                  <a:ext uri="{FF2B5EF4-FFF2-40B4-BE49-F238E27FC236}">
                    <a16:creationId xmlns:a16="http://schemas.microsoft.com/office/drawing/2014/main" id="{12B6963E-69F8-485F-92F4-56C78BF2B3EB}"/>
                  </a:ext>
                </a:extLst>
              </p:cNvPr>
              <p:cNvSpPr txBox="1"/>
              <p:nvPr/>
            </p:nvSpPr>
            <p:spPr>
              <a:xfrm>
                <a:off x="1372824" y="6112835"/>
                <a:ext cx="576953" cy="361637"/>
              </a:xfrm>
              <a:prstGeom prst="rect">
                <a:avLst/>
              </a:prstGeom>
              <a:noFill/>
            </p:spPr>
            <p:txBody>
              <a:bodyPr wrap="none" rtlCol="0">
                <a:spAutoFit/>
              </a:bodyPr>
              <a:lstStyle/>
              <a:p>
                <a:pPr marL="0" marR="0" lvl="0" indent="0" algn="l" defTabSz="457200" rtl="0" eaLnBrk="1" fontAlgn="auto" latinLnBrk="0" hangingPunct="1">
                  <a:lnSpc>
                    <a:spcPts val="21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Calibri" pitchFamily="34" charset="0"/>
                    <a:ea typeface="+mn-ea"/>
                    <a:cs typeface="Calibri" pitchFamily="34" charset="0"/>
                  </a:rPr>
                  <a:t>Low</a:t>
                </a:r>
              </a:p>
            </p:txBody>
          </p:sp>
          <p:sp>
            <p:nvSpPr>
              <p:cNvPr id="8" name="TextBox 7">
                <a:extLst>
                  <a:ext uri="{FF2B5EF4-FFF2-40B4-BE49-F238E27FC236}">
                    <a16:creationId xmlns:a16="http://schemas.microsoft.com/office/drawing/2014/main" id="{D2A024D3-F8A4-4047-811E-54C8058C4F56}"/>
                  </a:ext>
                </a:extLst>
              </p:cNvPr>
              <p:cNvSpPr txBox="1"/>
              <p:nvPr/>
            </p:nvSpPr>
            <p:spPr>
              <a:xfrm>
                <a:off x="7329812" y="6125251"/>
                <a:ext cx="619080" cy="361637"/>
              </a:xfrm>
              <a:prstGeom prst="rect">
                <a:avLst/>
              </a:prstGeom>
              <a:noFill/>
            </p:spPr>
            <p:txBody>
              <a:bodyPr wrap="none" rtlCol="0">
                <a:spAutoFit/>
              </a:bodyPr>
              <a:lstStyle/>
              <a:p>
                <a:pPr marL="0" marR="0" lvl="0" indent="0" algn="l" defTabSz="457200" rtl="0" eaLnBrk="1" fontAlgn="auto" latinLnBrk="0" hangingPunct="1">
                  <a:lnSpc>
                    <a:spcPts val="21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Calibri" pitchFamily="34" charset="0"/>
                    <a:ea typeface="+mn-ea"/>
                    <a:cs typeface="Calibri" pitchFamily="34" charset="0"/>
                  </a:rPr>
                  <a:t>High</a:t>
                </a:r>
              </a:p>
            </p:txBody>
          </p:sp>
          <p:cxnSp>
            <p:nvCxnSpPr>
              <p:cNvPr id="9" name="Straight Arrow Connector 8">
                <a:extLst>
                  <a:ext uri="{FF2B5EF4-FFF2-40B4-BE49-F238E27FC236}">
                    <a16:creationId xmlns:a16="http://schemas.microsoft.com/office/drawing/2014/main" id="{C9FFC180-ACA1-4E23-B67B-D59130041858}"/>
                  </a:ext>
                </a:extLst>
              </p:cNvPr>
              <p:cNvCxnSpPr/>
              <p:nvPr/>
            </p:nvCxnSpPr>
            <p:spPr>
              <a:xfrm>
                <a:off x="1907704" y="6309320"/>
                <a:ext cx="5472608" cy="0"/>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5AAEDC9-6261-4278-BE8B-94E68C569C30}"/>
                </a:ext>
              </a:extLst>
            </p:cNvPr>
            <p:cNvSpPr txBox="1"/>
            <p:nvPr/>
          </p:nvSpPr>
          <p:spPr>
            <a:xfrm>
              <a:off x="4264295" y="6157205"/>
              <a:ext cx="923201" cy="361637"/>
            </a:xfrm>
            <a:prstGeom prst="rect">
              <a:avLst/>
            </a:prstGeom>
            <a:solidFill>
              <a:srgbClr val="FFD000"/>
            </a:solidFill>
          </p:spPr>
          <p:txBody>
            <a:bodyPr wrap="none" rtlCol="0">
              <a:spAutoFit/>
            </a:bodyPr>
            <a:lstStyle/>
            <a:p>
              <a:pPr marL="0" marR="0" lvl="0" indent="0" algn="l" defTabSz="457200" rtl="0" eaLnBrk="1" fontAlgn="auto" latinLnBrk="0" hangingPunct="1">
                <a:lnSpc>
                  <a:spcPts val="21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Calibri" pitchFamily="34" charset="0"/>
                  <a:ea typeface="+mn-ea"/>
                  <a:cs typeface="Calibri" pitchFamily="34" charset="0"/>
                </a:rPr>
                <a:t>Interest</a:t>
              </a:r>
            </a:p>
          </p:txBody>
        </p:sp>
      </p:grpSp>
      <p:grpSp>
        <p:nvGrpSpPr>
          <p:cNvPr id="10" name="Group 9" descr="Power low to high">
            <a:extLst>
              <a:ext uri="{FF2B5EF4-FFF2-40B4-BE49-F238E27FC236}">
                <a16:creationId xmlns:a16="http://schemas.microsoft.com/office/drawing/2014/main" id="{46300E59-CFB6-417D-AECF-FBD19C9BEA6F}"/>
              </a:ext>
            </a:extLst>
          </p:cNvPr>
          <p:cNvGrpSpPr/>
          <p:nvPr/>
        </p:nvGrpSpPr>
        <p:grpSpPr>
          <a:xfrm>
            <a:off x="2607332" y="2110007"/>
            <a:ext cx="1123136" cy="4293096"/>
            <a:chOff x="323528" y="1510571"/>
            <a:chExt cx="1123136" cy="4293096"/>
          </a:xfrm>
        </p:grpSpPr>
        <p:sp>
          <p:nvSpPr>
            <p:cNvPr id="11" name="TextBox 10">
              <a:extLst>
                <a:ext uri="{FF2B5EF4-FFF2-40B4-BE49-F238E27FC236}">
                  <a16:creationId xmlns:a16="http://schemas.microsoft.com/office/drawing/2014/main" id="{7A91E056-3662-48D6-8F98-3F038B51F633}"/>
                </a:ext>
              </a:extLst>
            </p:cNvPr>
            <p:cNvSpPr txBox="1"/>
            <p:nvPr/>
          </p:nvSpPr>
          <p:spPr>
            <a:xfrm>
              <a:off x="827584" y="5085184"/>
              <a:ext cx="576953" cy="361637"/>
            </a:xfrm>
            <a:prstGeom prst="rect">
              <a:avLst/>
            </a:prstGeom>
            <a:noFill/>
          </p:spPr>
          <p:txBody>
            <a:bodyPr wrap="none" rtlCol="0">
              <a:spAutoFit/>
            </a:bodyPr>
            <a:lstStyle/>
            <a:p>
              <a:pPr marL="0" marR="0" lvl="0" indent="0" algn="l" defTabSz="457200" rtl="0" eaLnBrk="1" fontAlgn="auto" latinLnBrk="0" hangingPunct="1">
                <a:lnSpc>
                  <a:spcPts val="21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Calibri" pitchFamily="34" charset="0"/>
                  <a:ea typeface="+mn-ea"/>
                  <a:cs typeface="Calibri" pitchFamily="34" charset="0"/>
                </a:rPr>
                <a:t>Low</a:t>
              </a:r>
            </a:p>
          </p:txBody>
        </p:sp>
        <p:sp>
          <p:nvSpPr>
            <p:cNvPr id="12" name="TextBox 11">
              <a:extLst>
                <a:ext uri="{FF2B5EF4-FFF2-40B4-BE49-F238E27FC236}">
                  <a16:creationId xmlns:a16="http://schemas.microsoft.com/office/drawing/2014/main" id="{7995F412-124F-4004-86A1-45AFCE7A26A1}"/>
                </a:ext>
              </a:extLst>
            </p:cNvPr>
            <p:cNvSpPr txBox="1"/>
            <p:nvPr/>
          </p:nvSpPr>
          <p:spPr>
            <a:xfrm>
              <a:off x="827584" y="1556792"/>
              <a:ext cx="619080" cy="361637"/>
            </a:xfrm>
            <a:prstGeom prst="rect">
              <a:avLst/>
            </a:prstGeom>
            <a:noFill/>
          </p:spPr>
          <p:txBody>
            <a:bodyPr wrap="none" rtlCol="0">
              <a:spAutoFit/>
            </a:bodyPr>
            <a:lstStyle/>
            <a:p>
              <a:pPr marL="0" marR="0" lvl="0" indent="0" algn="l" defTabSz="457200" rtl="0" eaLnBrk="1" fontAlgn="auto" latinLnBrk="0" hangingPunct="1">
                <a:lnSpc>
                  <a:spcPts val="21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Calibri" pitchFamily="34" charset="0"/>
                  <a:ea typeface="+mn-ea"/>
                  <a:cs typeface="Calibri" pitchFamily="34" charset="0"/>
                </a:rPr>
                <a:t>High</a:t>
              </a:r>
            </a:p>
          </p:txBody>
        </p:sp>
        <p:cxnSp>
          <p:nvCxnSpPr>
            <p:cNvPr id="13" name="Straight Arrow Connector 12">
              <a:extLst>
                <a:ext uri="{FF2B5EF4-FFF2-40B4-BE49-F238E27FC236}">
                  <a16:creationId xmlns:a16="http://schemas.microsoft.com/office/drawing/2014/main" id="{1809C88F-E773-4A31-B0ED-0CBE476996B8}"/>
                </a:ext>
              </a:extLst>
            </p:cNvPr>
            <p:cNvCxnSpPr/>
            <p:nvPr/>
          </p:nvCxnSpPr>
          <p:spPr>
            <a:xfrm>
              <a:off x="732592" y="1510571"/>
              <a:ext cx="0" cy="4293096"/>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05F38CD-A271-4308-A28D-AA26D72950B8}"/>
                </a:ext>
              </a:extLst>
            </p:cNvPr>
            <p:cNvSpPr txBox="1"/>
            <p:nvPr/>
          </p:nvSpPr>
          <p:spPr>
            <a:xfrm>
              <a:off x="323528" y="3269695"/>
              <a:ext cx="794256" cy="361637"/>
            </a:xfrm>
            <a:prstGeom prst="rect">
              <a:avLst/>
            </a:prstGeom>
            <a:solidFill>
              <a:srgbClr val="FFD000"/>
            </a:solidFill>
          </p:spPr>
          <p:txBody>
            <a:bodyPr wrap="none" rtlCol="0">
              <a:spAutoFit/>
            </a:bodyPr>
            <a:lstStyle/>
            <a:p>
              <a:pPr marL="0" marR="0" lvl="0" indent="0" algn="l" defTabSz="457200" rtl="0" eaLnBrk="1" fontAlgn="auto" latinLnBrk="0" hangingPunct="1">
                <a:lnSpc>
                  <a:spcPts val="2100"/>
                </a:lnSpc>
                <a:spcBef>
                  <a:spcPts val="0"/>
                </a:spcBef>
                <a:spcAft>
                  <a:spcPts val="120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Calibri" pitchFamily="34" charset="0"/>
                  <a:ea typeface="+mn-ea"/>
                  <a:cs typeface="Calibri" pitchFamily="34" charset="0"/>
                </a:rPr>
                <a:t>Power</a:t>
              </a:r>
            </a:p>
          </p:txBody>
        </p:sp>
      </p:grpSp>
      <p:grpSp>
        <p:nvGrpSpPr>
          <p:cNvPr id="15" name="Group 14" descr="Keep satisfied &#10;Moderate priority group&#10;Need to keep this group sufficiently involved&#10;">
            <a:extLst>
              <a:ext uri="{FF2B5EF4-FFF2-40B4-BE49-F238E27FC236}">
                <a16:creationId xmlns:a16="http://schemas.microsoft.com/office/drawing/2014/main" id="{68621AAD-A391-444F-A72E-ACD02492BCC4}"/>
              </a:ext>
            </a:extLst>
          </p:cNvPr>
          <p:cNvGrpSpPr/>
          <p:nvPr/>
        </p:nvGrpSpPr>
        <p:grpSpPr>
          <a:xfrm>
            <a:off x="3740209" y="1639226"/>
            <a:ext cx="3391635" cy="2398575"/>
            <a:chOff x="1" y="-12940"/>
            <a:chExt cx="3391635" cy="2398575"/>
          </a:xfrm>
          <a:solidFill>
            <a:srgbClr val="FFC000"/>
          </a:solidFill>
          <a:scene3d>
            <a:camera prst="orthographicFront"/>
            <a:lightRig rig="flat" dir="t"/>
          </a:scene3d>
        </p:grpSpPr>
        <p:sp>
          <p:nvSpPr>
            <p:cNvPr id="16" name="Round Single Corner Rectangle 35">
              <a:extLst>
                <a:ext uri="{FF2B5EF4-FFF2-40B4-BE49-F238E27FC236}">
                  <a16:creationId xmlns:a16="http://schemas.microsoft.com/office/drawing/2014/main" id="{928423CB-6926-455E-93D3-83A44E99E9D5}"/>
                </a:ext>
              </a:extLst>
            </p:cNvPr>
            <p:cNvSpPr/>
            <p:nvPr/>
          </p:nvSpPr>
          <p:spPr>
            <a:xfrm rot="16200000">
              <a:off x="462813" y="-475752"/>
              <a:ext cx="2398575" cy="3324200"/>
            </a:xfrm>
            <a:prstGeom prst="round1Rect">
              <a:avLst/>
            </a:prstGeom>
            <a:grp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17" name="Round Single Corner Rectangle 4">
              <a:extLst>
                <a:ext uri="{FF2B5EF4-FFF2-40B4-BE49-F238E27FC236}">
                  <a16:creationId xmlns:a16="http://schemas.microsoft.com/office/drawing/2014/main" id="{AD29D1B0-613E-4552-9647-C8587F2FE301}"/>
                </a:ext>
              </a:extLst>
            </p:cNvPr>
            <p:cNvSpPr/>
            <p:nvPr/>
          </p:nvSpPr>
          <p:spPr>
            <a:xfrm>
              <a:off x="67436" y="193367"/>
              <a:ext cx="3324200" cy="1798932"/>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Keep satisfied </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Moderate priority group</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Need to keep this group sufficiently involved</a:t>
              </a:r>
            </a:p>
          </p:txBody>
        </p:sp>
      </p:grpSp>
      <p:grpSp>
        <p:nvGrpSpPr>
          <p:cNvPr id="18" name="Group 17" descr="Key Player and Manage expectations&#10;Highest priority for the project manager&#10;Manage actively through active engagement&#10;">
            <a:extLst>
              <a:ext uri="{FF2B5EF4-FFF2-40B4-BE49-F238E27FC236}">
                <a16:creationId xmlns:a16="http://schemas.microsoft.com/office/drawing/2014/main" id="{A3867AFA-8AAC-4585-A500-D27A0647C2C5}"/>
              </a:ext>
            </a:extLst>
          </p:cNvPr>
          <p:cNvGrpSpPr/>
          <p:nvPr/>
        </p:nvGrpSpPr>
        <p:grpSpPr>
          <a:xfrm>
            <a:off x="7029238" y="1652166"/>
            <a:ext cx="3324200" cy="2398575"/>
            <a:chOff x="3324200" y="0"/>
            <a:chExt cx="3324200" cy="2398575"/>
          </a:xfrm>
          <a:scene3d>
            <a:camera prst="orthographicFront"/>
            <a:lightRig rig="flat" dir="t"/>
          </a:scene3d>
        </p:grpSpPr>
        <p:sp>
          <p:nvSpPr>
            <p:cNvPr id="19" name="Round Single Corner Rectangle 33">
              <a:extLst>
                <a:ext uri="{FF2B5EF4-FFF2-40B4-BE49-F238E27FC236}">
                  <a16:creationId xmlns:a16="http://schemas.microsoft.com/office/drawing/2014/main" id="{FD2503D1-D2E8-46FE-AEB8-7C410C6B058E}"/>
                </a:ext>
              </a:extLst>
            </p:cNvPr>
            <p:cNvSpPr/>
            <p:nvPr/>
          </p:nvSpPr>
          <p:spPr>
            <a:xfrm>
              <a:off x="3324200" y="0"/>
              <a:ext cx="3324200" cy="2398575"/>
            </a:xfrm>
            <a:prstGeom prst="round1Rect">
              <a:avLst/>
            </a:prstGeom>
            <a:sp3d prstMaterial="dkEdge">
              <a:bevelT w="8200" h="38100"/>
            </a:sp3d>
          </p:spPr>
          <p:style>
            <a:lnRef idx="0">
              <a:schemeClr val="accent2"/>
            </a:lnRef>
            <a:fillRef idx="3">
              <a:schemeClr val="accent2"/>
            </a:fillRef>
            <a:effectRef idx="3">
              <a:schemeClr val="accent2"/>
            </a:effectRef>
            <a:fontRef idx="minor">
              <a:schemeClr val="lt1"/>
            </a:fontRef>
          </p:style>
        </p:sp>
        <p:sp>
          <p:nvSpPr>
            <p:cNvPr id="20" name="Round Single Corner Rectangle 6">
              <a:extLst>
                <a:ext uri="{FF2B5EF4-FFF2-40B4-BE49-F238E27FC236}">
                  <a16:creationId xmlns:a16="http://schemas.microsoft.com/office/drawing/2014/main" id="{BC9CAE89-840E-4D5D-AE26-A9AA99C8361D}"/>
                </a:ext>
              </a:extLst>
            </p:cNvPr>
            <p:cNvSpPr/>
            <p:nvPr/>
          </p:nvSpPr>
          <p:spPr>
            <a:xfrm>
              <a:off x="3324200" y="0"/>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endParaRPr kumimoji="0" lang="en-GB" sz="2200" b="1" i="0" u="none" strike="noStrike" kern="1200" cap="none" spc="0" normalizeH="0" baseline="0" noProof="0" dirty="0">
                <a:ln>
                  <a:noFill/>
                </a:ln>
                <a:solidFill>
                  <a:srgbClr val="FFFFFF"/>
                </a:solidFill>
                <a:effectLst/>
                <a:uLnTx/>
                <a:uFillTx/>
                <a:latin typeface="Arial Narrow" pitchFamily="34" charset="0"/>
                <a:ea typeface="+mn-ea"/>
                <a:cs typeface="Calibri" pitchFamily="34" charset="0"/>
              </a:endParaRPr>
            </a:p>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Narrow" pitchFamily="34" charset="0"/>
                  <a:ea typeface="+mn-ea"/>
                  <a:cs typeface="Calibri" pitchFamily="34" charset="0"/>
                </a:rPr>
                <a:t>Key Player and Manage expectations</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Narrow" pitchFamily="34" charset="0"/>
                  <a:ea typeface="+mn-ea"/>
                  <a:cs typeface="Calibri" pitchFamily="34" charset="0"/>
                </a:rPr>
                <a:t>Highest priority for the project manager</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Narrow" pitchFamily="34" charset="0"/>
                  <a:ea typeface="+mn-ea"/>
                  <a:cs typeface="Calibri" pitchFamily="34" charset="0"/>
                </a:rPr>
                <a:t>Manage actively through active engagement</a:t>
              </a:r>
            </a:p>
          </p:txBody>
        </p:sp>
      </p:grpSp>
      <p:grpSp>
        <p:nvGrpSpPr>
          <p:cNvPr id="21" name="Group 20" descr="Monitor only &#10;Lowest level for the project manager&#10;Don’t overload them with communication &#10;">
            <a:extLst>
              <a:ext uri="{FF2B5EF4-FFF2-40B4-BE49-F238E27FC236}">
                <a16:creationId xmlns:a16="http://schemas.microsoft.com/office/drawing/2014/main" id="{A2C8A059-0668-4C50-955A-477DD7E1B644}"/>
              </a:ext>
            </a:extLst>
          </p:cNvPr>
          <p:cNvGrpSpPr/>
          <p:nvPr/>
        </p:nvGrpSpPr>
        <p:grpSpPr>
          <a:xfrm>
            <a:off x="3735796" y="3884420"/>
            <a:ext cx="3324200" cy="2398575"/>
            <a:chOff x="0" y="2398575"/>
            <a:chExt cx="3324200" cy="2398576"/>
          </a:xfrm>
          <a:scene3d>
            <a:camera prst="orthographicFront"/>
            <a:lightRig rig="flat" dir="t"/>
          </a:scene3d>
        </p:grpSpPr>
        <p:sp>
          <p:nvSpPr>
            <p:cNvPr id="22" name="Round Single Corner Rectangle 31">
              <a:extLst>
                <a:ext uri="{FF2B5EF4-FFF2-40B4-BE49-F238E27FC236}">
                  <a16:creationId xmlns:a16="http://schemas.microsoft.com/office/drawing/2014/main" id="{D75DBDE5-7E29-4CDB-B501-246FA8CCDA5A}"/>
                </a:ext>
              </a:extLst>
            </p:cNvPr>
            <p:cNvSpPr/>
            <p:nvPr/>
          </p:nvSpPr>
          <p:spPr>
            <a:xfrm rot="10800000">
              <a:off x="0" y="2398575"/>
              <a:ext cx="3324200" cy="2398575"/>
            </a:xfrm>
            <a:prstGeom prst="round1Rect">
              <a:avLst/>
            </a:prstGeom>
            <a:solidFill>
              <a:srgbClr val="92D050"/>
            </a:solidFill>
            <a:sp3d prstMaterial="dkEdge">
              <a:bevelT w="8200" h="38100"/>
            </a:sp3d>
          </p:spPr>
          <p:style>
            <a:lnRef idx="0">
              <a:schemeClr val="accent3"/>
            </a:lnRef>
            <a:fillRef idx="3">
              <a:schemeClr val="accent3"/>
            </a:fillRef>
            <a:effectRef idx="3">
              <a:schemeClr val="accent3"/>
            </a:effectRef>
            <a:fontRef idx="minor">
              <a:schemeClr val="lt1"/>
            </a:fontRef>
          </p:style>
        </p:sp>
        <p:sp>
          <p:nvSpPr>
            <p:cNvPr id="23" name="Round Single Corner Rectangle 8">
              <a:extLst>
                <a:ext uri="{FF2B5EF4-FFF2-40B4-BE49-F238E27FC236}">
                  <a16:creationId xmlns:a16="http://schemas.microsoft.com/office/drawing/2014/main" id="{B925F8C6-4CAC-43C1-836C-3398B5CF8930}"/>
                </a:ext>
              </a:extLst>
            </p:cNvPr>
            <p:cNvSpPr/>
            <p:nvPr/>
          </p:nvSpPr>
          <p:spPr>
            <a:xfrm rot="21600000">
              <a:off x="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Monitor only </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Lowest level for the project manager</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Don’t overload them with communication </a:t>
              </a:r>
            </a:p>
          </p:txBody>
        </p:sp>
      </p:grpSp>
      <p:grpSp>
        <p:nvGrpSpPr>
          <p:cNvPr id="24" name="Group 23" descr="Keep informed&#10;Moderate priority group&#10;Objective is to sustain their interest and leverage when useful to the project&#10;">
            <a:extLst>
              <a:ext uri="{FF2B5EF4-FFF2-40B4-BE49-F238E27FC236}">
                <a16:creationId xmlns:a16="http://schemas.microsoft.com/office/drawing/2014/main" id="{30519160-B779-4527-A987-7D64FCDF61B2}"/>
              </a:ext>
            </a:extLst>
          </p:cNvPr>
          <p:cNvGrpSpPr/>
          <p:nvPr/>
        </p:nvGrpSpPr>
        <p:grpSpPr>
          <a:xfrm>
            <a:off x="7059996" y="3884421"/>
            <a:ext cx="3324200" cy="2398574"/>
            <a:chOff x="3324200" y="2398576"/>
            <a:chExt cx="3324200" cy="2398575"/>
          </a:xfrm>
          <a:scene3d>
            <a:camera prst="orthographicFront"/>
            <a:lightRig rig="flat" dir="t"/>
          </a:scene3d>
        </p:grpSpPr>
        <p:sp>
          <p:nvSpPr>
            <p:cNvPr id="25" name="Round Single Corner Rectangle 29">
              <a:extLst>
                <a:ext uri="{FF2B5EF4-FFF2-40B4-BE49-F238E27FC236}">
                  <a16:creationId xmlns:a16="http://schemas.microsoft.com/office/drawing/2014/main" id="{969B75F4-C6E9-4D75-BD1A-F2C333322DF5}"/>
                </a:ext>
              </a:extLst>
            </p:cNvPr>
            <p:cNvSpPr/>
            <p:nvPr/>
          </p:nvSpPr>
          <p:spPr>
            <a:xfrm rot="5400000">
              <a:off x="3787012" y="1935764"/>
              <a:ext cx="2398575" cy="3324200"/>
            </a:xfrm>
            <a:prstGeom prst="round1Rect">
              <a:avLst/>
            </a:prstGeom>
            <a:solidFill>
              <a:schemeClr val="bg1">
                <a:lumMod val="60000"/>
                <a:lumOff val="40000"/>
              </a:schemeClr>
            </a:solid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26" name="Round Single Corner Rectangle 10">
              <a:extLst>
                <a:ext uri="{FF2B5EF4-FFF2-40B4-BE49-F238E27FC236}">
                  <a16:creationId xmlns:a16="http://schemas.microsoft.com/office/drawing/2014/main" id="{AA2F40D8-346C-4281-8D08-9C5442D08AAE}"/>
                </a:ext>
              </a:extLst>
            </p:cNvPr>
            <p:cNvSpPr/>
            <p:nvPr/>
          </p:nvSpPr>
          <p:spPr>
            <a:xfrm>
              <a:off x="332420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Keep informed</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Moderate priority group</a:t>
              </a:r>
            </a:p>
            <a:p>
              <a:pPr marL="0" marR="0" lvl="0" indent="0" algn="l" defTabSz="9779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061D48"/>
                  </a:solidFill>
                  <a:effectLst/>
                  <a:uLnTx/>
                  <a:uFillTx/>
                  <a:latin typeface="Arial Narrow" pitchFamily="34" charset="0"/>
                  <a:ea typeface="+mn-ea"/>
                  <a:cs typeface="Calibri" pitchFamily="34" charset="0"/>
                </a:rPr>
                <a:t>Objective is to sustain their interest and leverage when useful to the project</a:t>
              </a:r>
            </a:p>
          </p:txBody>
        </p:sp>
      </p:grpSp>
      <p:grpSp>
        <p:nvGrpSpPr>
          <p:cNvPr id="27" name="Group 26" descr="Stakeholder mapping">
            <a:extLst>
              <a:ext uri="{FF2B5EF4-FFF2-40B4-BE49-F238E27FC236}">
                <a16:creationId xmlns:a16="http://schemas.microsoft.com/office/drawing/2014/main" id="{BCA5828D-C20B-4CA2-9C1C-181986910FB0}"/>
              </a:ext>
            </a:extLst>
          </p:cNvPr>
          <p:cNvGrpSpPr/>
          <p:nvPr/>
        </p:nvGrpSpPr>
        <p:grpSpPr>
          <a:xfrm>
            <a:off x="6044460" y="3839793"/>
            <a:ext cx="2039895" cy="620691"/>
            <a:chOff x="2304252" y="2187627"/>
            <a:chExt cx="2039895" cy="620691"/>
          </a:xfrm>
          <a:scene3d>
            <a:camera prst="orthographicFront"/>
            <a:lightRig rig="flat" dir="t"/>
          </a:scene3d>
        </p:grpSpPr>
        <p:sp>
          <p:nvSpPr>
            <p:cNvPr id="28" name="Rounded Rectangle 27">
              <a:extLst>
                <a:ext uri="{FF2B5EF4-FFF2-40B4-BE49-F238E27FC236}">
                  <a16:creationId xmlns:a16="http://schemas.microsoft.com/office/drawing/2014/main" id="{9EBC9DF3-4906-4E9D-A7EF-0921E371B629}"/>
                </a:ext>
              </a:extLst>
            </p:cNvPr>
            <p:cNvSpPr/>
            <p:nvPr/>
          </p:nvSpPr>
          <p:spPr>
            <a:xfrm>
              <a:off x="2304252" y="2187627"/>
              <a:ext cx="2039895" cy="620691"/>
            </a:xfrm>
            <a:prstGeom prst="roundRect">
              <a:avLst/>
            </a:prstGeom>
            <a:sp3d prstMaterial="dkEdge">
              <a:bevelT w="8200" h="38100"/>
            </a:sp3d>
          </p:spPr>
          <p:style>
            <a:lnRef idx="1">
              <a:schemeClr val="lt1">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29" name="Rounded Rectangle 12">
              <a:extLst>
                <a:ext uri="{FF2B5EF4-FFF2-40B4-BE49-F238E27FC236}">
                  <a16:creationId xmlns:a16="http://schemas.microsoft.com/office/drawing/2014/main" id="{59E31E7C-2BB8-415D-AD36-7F1DABE9B63A}"/>
                </a:ext>
              </a:extLst>
            </p:cNvPr>
            <p:cNvSpPr/>
            <p:nvPr/>
          </p:nvSpPr>
          <p:spPr>
            <a:xfrm>
              <a:off x="2334552" y="2217927"/>
              <a:ext cx="1979295" cy="5600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GB" sz="2200" b="0" i="0" u="none" strike="noStrike" kern="1200" cap="none" spc="0" normalizeH="0" baseline="0" noProof="0" dirty="0">
                  <a:ln>
                    <a:noFill/>
                  </a:ln>
                  <a:solidFill>
                    <a:srgbClr val="061D48">
                      <a:hueOff val="0"/>
                      <a:satOff val="0"/>
                      <a:lumOff val="0"/>
                      <a:alphaOff val="0"/>
                    </a:srgbClr>
                  </a:solidFill>
                  <a:effectLst/>
                  <a:uLnTx/>
                  <a:uFillTx/>
                  <a:latin typeface="Calibri" pitchFamily="34" charset="0"/>
                  <a:ea typeface="+mn-ea"/>
                  <a:cs typeface="Calibri" pitchFamily="34" charset="0"/>
                </a:rPr>
                <a:t>Stakeholder mapping</a:t>
              </a:r>
            </a:p>
          </p:txBody>
        </p:sp>
      </p:grpSp>
      <p:grpSp>
        <p:nvGrpSpPr>
          <p:cNvPr id="34" name="Group 33" descr="Stakeholders">
            <a:extLst>
              <a:ext uri="{FF2B5EF4-FFF2-40B4-BE49-F238E27FC236}">
                <a16:creationId xmlns:a16="http://schemas.microsoft.com/office/drawing/2014/main" id="{543AC605-6ED2-43ED-B725-52D1377E0683}"/>
              </a:ext>
            </a:extLst>
          </p:cNvPr>
          <p:cNvGrpSpPr/>
          <p:nvPr/>
        </p:nvGrpSpPr>
        <p:grpSpPr>
          <a:xfrm>
            <a:off x="1802641" y="82513"/>
            <a:ext cx="1539159" cy="1341303"/>
            <a:chOff x="9871366" y="4781020"/>
            <a:chExt cx="1713074" cy="1537678"/>
          </a:xfrm>
        </p:grpSpPr>
        <p:sp>
          <p:nvSpPr>
            <p:cNvPr id="35" name="Oval 34">
              <a:extLst>
                <a:ext uri="{FF2B5EF4-FFF2-40B4-BE49-F238E27FC236}">
                  <a16:creationId xmlns:a16="http://schemas.microsoft.com/office/drawing/2014/main" id="{7076D262-BD65-4AD6-AB7C-9699E73F109C}"/>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D000"/>
                </a:solidFill>
                <a:effectLst/>
                <a:uLnTx/>
                <a:uFillTx/>
                <a:latin typeface="Raleway"/>
                <a:ea typeface="+mn-ea"/>
                <a:cs typeface="+mn-cs"/>
              </a:endParaRPr>
            </a:p>
          </p:txBody>
        </p:sp>
        <p:sp>
          <p:nvSpPr>
            <p:cNvPr id="36" name="TextBox 35">
              <a:extLst>
                <a:ext uri="{FF2B5EF4-FFF2-40B4-BE49-F238E27FC236}">
                  <a16:creationId xmlns:a16="http://schemas.microsoft.com/office/drawing/2014/main" id="{8AFC13E6-740D-4CD6-86A8-AA7DAD453893}"/>
                </a:ext>
              </a:extLst>
            </p:cNvPr>
            <p:cNvSpPr txBox="1"/>
            <p:nvPr/>
          </p:nvSpPr>
          <p:spPr>
            <a:xfrm>
              <a:off x="9871366" y="5114819"/>
              <a:ext cx="1713074" cy="3528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Stakeholders</a:t>
              </a:r>
            </a:p>
          </p:txBody>
        </p:sp>
        <p:pic>
          <p:nvPicPr>
            <p:cNvPr id="37" name="Graphic 36" descr="Connections outline">
              <a:extLst>
                <a:ext uri="{FF2B5EF4-FFF2-40B4-BE49-F238E27FC236}">
                  <a16:creationId xmlns:a16="http://schemas.microsoft.com/office/drawing/2014/main" id="{764F732D-19DE-4894-AD80-52EB29147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352AA6C-8BCA-CA6E-3483-60330398F2B1}"/>
                  </a:ext>
                </a:extLst>
              </p14:cNvPr>
              <p14:cNvContentPartPr/>
              <p14:nvPr/>
            </p14:nvContentPartPr>
            <p14:xfrm>
              <a:off x="3624480" y="4380480"/>
              <a:ext cx="6914880" cy="2037600"/>
            </p14:xfrm>
          </p:contentPart>
        </mc:Choice>
        <mc:Fallback xmlns="">
          <p:pic>
            <p:nvPicPr>
              <p:cNvPr id="3" name="Ink 2">
                <a:extLst>
                  <a:ext uri="{FF2B5EF4-FFF2-40B4-BE49-F238E27FC236}">
                    <a16:creationId xmlns:a16="http://schemas.microsoft.com/office/drawing/2014/main" id="{5352AA6C-8BCA-CA6E-3483-60330398F2B1}"/>
                  </a:ext>
                </a:extLst>
              </p:cNvPr>
              <p:cNvPicPr/>
              <p:nvPr/>
            </p:nvPicPr>
            <p:blipFill>
              <a:blip r:embed="rId5"/>
              <a:stretch>
                <a:fillRect/>
              </a:stretch>
            </p:blipFill>
            <p:spPr>
              <a:xfrm>
                <a:off x="3615120" y="4371120"/>
                <a:ext cx="6933600" cy="2056320"/>
              </a:xfrm>
              <a:prstGeom prst="rect">
                <a:avLst/>
              </a:prstGeom>
            </p:spPr>
          </p:pic>
        </mc:Fallback>
      </mc:AlternateContent>
    </p:spTree>
    <p:extLst>
      <p:ext uri="{BB962C8B-B14F-4D97-AF65-F5344CB8AC3E}">
        <p14:creationId xmlns:p14="http://schemas.microsoft.com/office/powerpoint/2010/main" val="31894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sz="3600" dirty="0"/>
              <a:t>Plotting the Power/Interest Matrix with Stakeholders</a:t>
            </a:r>
          </a:p>
        </p:txBody>
      </p:sp>
      <p:pic>
        <p:nvPicPr>
          <p:cNvPr id="4" name="Content Placeholder 3"/>
          <p:cNvPicPr>
            <a:picLocks noGrp="1" noChangeAspect="1"/>
          </p:cNvPicPr>
          <p:nvPr>
            <p:ph idx="1"/>
          </p:nvPr>
        </p:nvPicPr>
        <p:blipFill>
          <a:blip r:embed="rId2"/>
          <a:stretch>
            <a:fillRect/>
          </a:stretch>
        </p:blipFill>
        <p:spPr>
          <a:xfrm>
            <a:off x="5022313" y="1976546"/>
            <a:ext cx="4917207" cy="4351338"/>
          </a:xfrm>
          <a:prstGeom prst="rect">
            <a:avLst/>
          </a:prstGeom>
        </p:spPr>
      </p:pic>
      <p:sp>
        <p:nvSpPr>
          <p:cNvPr id="5" name="TextBox 4"/>
          <p:cNvSpPr txBox="1"/>
          <p:nvPr/>
        </p:nvSpPr>
        <p:spPr>
          <a:xfrm>
            <a:off x="1937325" y="1976547"/>
            <a:ext cx="2326579" cy="1200329"/>
          </a:xfrm>
          <a:prstGeom prst="rect">
            <a:avLst/>
          </a:prstGeom>
          <a:noFill/>
        </p:spPr>
        <p:txBody>
          <a:bodyPr wrap="square" rtlCol="0">
            <a:spAutoFit/>
          </a:bodyPr>
          <a:lstStyle/>
          <a:p>
            <a:r>
              <a:rPr lang="en-US" dirty="0">
                <a:solidFill>
                  <a:schemeClr val="tx2"/>
                </a:solidFill>
              </a:rPr>
              <a:t>A-H representing the placement of generic</a:t>
            </a:r>
          </a:p>
          <a:p>
            <a:r>
              <a:rPr lang="en-US" dirty="0">
                <a:solidFill>
                  <a:schemeClr val="tx2"/>
                </a:solidFill>
              </a:rPr>
              <a:t>stakeholders</a:t>
            </a:r>
            <a:endParaRPr lang="en-TT" dirty="0">
              <a:solidFill>
                <a:schemeClr val="tx2"/>
              </a:solidFill>
            </a:endParaRPr>
          </a:p>
        </p:txBody>
      </p:sp>
      <p:sp>
        <p:nvSpPr>
          <p:cNvPr id="6" name="TextBox 5"/>
          <p:cNvSpPr txBox="1"/>
          <p:nvPr/>
        </p:nvSpPr>
        <p:spPr>
          <a:xfrm>
            <a:off x="1981201" y="6432914"/>
            <a:ext cx="4248727" cy="369332"/>
          </a:xfrm>
          <a:prstGeom prst="rect">
            <a:avLst/>
          </a:prstGeom>
          <a:noFill/>
        </p:spPr>
        <p:txBody>
          <a:bodyPr wrap="square" rtlCol="0">
            <a:spAutoFit/>
          </a:bodyPr>
          <a:lstStyle/>
          <a:p>
            <a:r>
              <a:rPr lang="en-TT" dirty="0">
                <a:solidFill>
                  <a:schemeClr val="tx2"/>
                </a:solidFill>
              </a:rPr>
              <a:t>PMI (2013)</a:t>
            </a:r>
          </a:p>
        </p:txBody>
      </p:sp>
    </p:spTree>
    <p:extLst>
      <p:ext uri="{BB962C8B-B14F-4D97-AF65-F5344CB8AC3E}">
        <p14:creationId xmlns:p14="http://schemas.microsoft.com/office/powerpoint/2010/main" val="336606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TT" dirty="0"/>
              <a:t>Engaging Stakeholders</a:t>
            </a:r>
          </a:p>
        </p:txBody>
      </p:sp>
      <p:sp>
        <p:nvSpPr>
          <p:cNvPr id="4" name="Content Placeholder 3"/>
          <p:cNvSpPr>
            <a:spLocks noGrp="1"/>
          </p:cNvSpPr>
          <p:nvPr>
            <p:ph idx="1"/>
          </p:nvPr>
        </p:nvSpPr>
        <p:spPr>
          <a:xfrm>
            <a:off x="1981200" y="1600201"/>
            <a:ext cx="8229600" cy="4865255"/>
          </a:xfrm>
        </p:spPr>
        <p:txBody>
          <a:bodyPr/>
          <a:lstStyle/>
          <a:p>
            <a:r>
              <a:rPr lang="en-US" dirty="0"/>
              <a:t>The process of developing appropriate management strategies to effectively </a:t>
            </a:r>
            <a:r>
              <a:rPr lang="en-US" b="1" dirty="0"/>
              <a:t>engage stakeholders throughout the project life cycle</a:t>
            </a:r>
          </a:p>
          <a:p>
            <a:r>
              <a:rPr lang="en-US" dirty="0"/>
              <a:t>The key benefit of this process is that it provides a clear, actionable plan to interact with project stakeholders to support the project’s interests</a:t>
            </a:r>
            <a:endParaRPr lang="en-TT" dirty="0"/>
          </a:p>
        </p:txBody>
      </p:sp>
    </p:spTree>
    <p:extLst>
      <p:ext uri="{BB962C8B-B14F-4D97-AF65-F5344CB8AC3E}">
        <p14:creationId xmlns:p14="http://schemas.microsoft.com/office/powerpoint/2010/main" val="74206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a:t>Stakeholders Engagement Assessment Matrix</a:t>
            </a:r>
          </a:p>
        </p:txBody>
      </p:sp>
      <p:sp>
        <p:nvSpPr>
          <p:cNvPr id="3" name="Content Placeholder 2"/>
          <p:cNvSpPr>
            <a:spLocks noGrp="1"/>
          </p:cNvSpPr>
          <p:nvPr>
            <p:ph idx="1"/>
          </p:nvPr>
        </p:nvSpPr>
        <p:spPr/>
        <p:txBody>
          <a:bodyPr/>
          <a:lstStyle/>
          <a:p>
            <a:r>
              <a:rPr lang="en-TT" dirty="0"/>
              <a:t>C- indicates the current engagement</a:t>
            </a:r>
          </a:p>
          <a:p>
            <a:r>
              <a:rPr lang="en-TT" dirty="0"/>
              <a:t>D- indicates the desired engagement</a:t>
            </a:r>
          </a:p>
          <a:p>
            <a:endParaRPr lang="en-TT" dirty="0"/>
          </a:p>
        </p:txBody>
      </p:sp>
      <p:pic>
        <p:nvPicPr>
          <p:cNvPr id="4" name="Picture 3"/>
          <p:cNvPicPr>
            <a:picLocks noChangeAspect="1"/>
          </p:cNvPicPr>
          <p:nvPr/>
        </p:nvPicPr>
        <p:blipFill>
          <a:blip r:embed="rId2"/>
          <a:stretch>
            <a:fillRect/>
          </a:stretch>
        </p:blipFill>
        <p:spPr>
          <a:xfrm>
            <a:off x="2771775" y="3341110"/>
            <a:ext cx="6648450" cy="1838325"/>
          </a:xfrm>
          <a:prstGeom prst="rect">
            <a:avLst/>
          </a:prstGeom>
        </p:spPr>
      </p:pic>
    </p:spTree>
    <p:extLst>
      <p:ext uri="{BB962C8B-B14F-4D97-AF65-F5344CB8AC3E}">
        <p14:creationId xmlns:p14="http://schemas.microsoft.com/office/powerpoint/2010/main" val="1953885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C81F-F0E3-4C9A-995D-F0C457059543}"/>
              </a:ext>
            </a:extLst>
          </p:cNvPr>
          <p:cNvSpPr>
            <a:spLocks noGrp="1"/>
          </p:cNvSpPr>
          <p:nvPr>
            <p:ph type="ctrTitle"/>
          </p:nvPr>
        </p:nvSpPr>
        <p:spPr/>
        <p:txBody>
          <a:bodyPr/>
          <a:lstStyle/>
          <a:p>
            <a:r>
              <a:rPr lang="en-TT" dirty="0"/>
              <a:t>Risk Management</a:t>
            </a:r>
          </a:p>
        </p:txBody>
      </p:sp>
      <p:sp>
        <p:nvSpPr>
          <p:cNvPr id="3" name="Subtitle 2">
            <a:extLst>
              <a:ext uri="{FF2B5EF4-FFF2-40B4-BE49-F238E27FC236}">
                <a16:creationId xmlns:a16="http://schemas.microsoft.com/office/drawing/2014/main" id="{27938319-AACE-4F2F-94ED-B5FB667E3D2B}"/>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75001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390387"/>
            <a:ext cx="7886700" cy="625472"/>
          </a:xfrm>
        </p:spPr>
        <p:txBody>
          <a:bodyPr>
            <a:normAutofit/>
          </a:bodyPr>
          <a:lstStyle/>
          <a:p>
            <a:r>
              <a:rPr lang="en-US" sz="3600" dirty="0">
                <a:solidFill>
                  <a:schemeClr val="tx2"/>
                </a:solidFill>
              </a:rPr>
              <a:t>What is a Project?</a:t>
            </a:r>
          </a:p>
        </p:txBody>
      </p:sp>
      <p:graphicFrame>
        <p:nvGraphicFramePr>
          <p:cNvPr id="7" name="Content Placeholder 6">
            <a:extLst>
              <a:ext uri="{FF2B5EF4-FFF2-40B4-BE49-F238E27FC236}">
                <a16:creationId xmlns:a16="http://schemas.microsoft.com/office/drawing/2014/main" id="{B02F4349-AC53-D788-A42B-1C5579538B61}"/>
              </a:ext>
            </a:extLst>
          </p:cNvPr>
          <p:cNvGraphicFramePr>
            <a:graphicFrameLocks noGrp="1"/>
          </p:cNvGraphicFramePr>
          <p:nvPr>
            <p:ph idx="1"/>
          </p:nvPr>
        </p:nvGraphicFramePr>
        <p:xfrm>
          <a:off x="2152650" y="2133600"/>
          <a:ext cx="78867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E7773D2-FD67-1EEF-B7BB-7E104F3A8101}"/>
              </a:ext>
            </a:extLst>
          </p:cNvPr>
          <p:cNvSpPr txBox="1"/>
          <p:nvPr/>
        </p:nvSpPr>
        <p:spPr>
          <a:xfrm>
            <a:off x="4876800" y="1193514"/>
            <a:ext cx="45720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TT" sz="3200" b="0" i="0" u="none" strike="noStrike" kern="1200" cap="none" spc="0" normalizeH="0" baseline="0" noProof="0" dirty="0">
                <a:ln>
                  <a:noFill/>
                </a:ln>
                <a:solidFill>
                  <a:srgbClr val="061D48"/>
                </a:solidFill>
                <a:effectLst/>
                <a:uLnTx/>
                <a:uFillTx/>
                <a:latin typeface="Raleway"/>
                <a:ea typeface="+mn-ea"/>
                <a:cs typeface="+mn-cs"/>
              </a:rPr>
              <a:t>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543592"/>
          </a:xfrm>
        </p:spPr>
        <p:txBody>
          <a:bodyPr>
            <a:normAutofit fontScale="90000"/>
          </a:bodyPr>
          <a:lstStyle/>
          <a:p>
            <a:r>
              <a:rPr lang="en-US" dirty="0"/>
              <a:t>Fundamentals!</a:t>
            </a:r>
          </a:p>
        </p:txBody>
      </p:sp>
      <p:sp>
        <p:nvSpPr>
          <p:cNvPr id="3" name="Content Placeholder 2"/>
          <p:cNvSpPr>
            <a:spLocks noGrp="1"/>
          </p:cNvSpPr>
          <p:nvPr>
            <p:ph idx="1"/>
          </p:nvPr>
        </p:nvSpPr>
        <p:spPr>
          <a:xfrm>
            <a:off x="1981200" y="1700808"/>
            <a:ext cx="8229600" cy="3960440"/>
          </a:xfrm>
        </p:spPr>
        <p:txBody>
          <a:bodyPr>
            <a:normAutofit/>
          </a:bodyPr>
          <a:lstStyle/>
          <a:p>
            <a:r>
              <a:rPr lang="en-US" dirty="0"/>
              <a:t>Everything we do carries risk</a:t>
            </a:r>
          </a:p>
          <a:p>
            <a:endParaRPr lang="en-US" dirty="0"/>
          </a:p>
          <a:p>
            <a:r>
              <a:rPr lang="en-US" dirty="0"/>
              <a:t>Project which break new ground attract many risks</a:t>
            </a:r>
          </a:p>
          <a:p>
            <a:endParaRPr lang="en-US" dirty="0"/>
          </a:p>
          <a:p>
            <a:r>
              <a:rPr lang="en-US" dirty="0"/>
              <a:t>Project </a:t>
            </a:r>
            <a:r>
              <a:rPr lang="en-US" b="1" dirty="0"/>
              <a:t>risks can be predictable or completely unforeseeable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1BA8-409A-481E-B326-9305B738FE65}"/>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9FB463F7-621B-4A55-9CD9-722922DA937F}"/>
              </a:ext>
            </a:extLst>
          </p:cNvPr>
          <p:cNvSpPr>
            <a:spLocks noGrp="1"/>
          </p:cNvSpPr>
          <p:nvPr>
            <p:ph idx="1"/>
          </p:nvPr>
        </p:nvSpPr>
        <p:spPr/>
        <p:txBody>
          <a:bodyPr/>
          <a:lstStyle/>
          <a:p>
            <a:r>
              <a:rPr lang="en-US" dirty="0"/>
              <a:t>Risks can </a:t>
            </a:r>
            <a:r>
              <a:rPr lang="en-US" b="1" dirty="0"/>
              <a:t>occur at any stage </a:t>
            </a:r>
            <a:r>
              <a:rPr lang="en-US" dirty="0"/>
              <a:t>in a project</a:t>
            </a:r>
          </a:p>
          <a:p>
            <a:endParaRPr lang="en-US" dirty="0"/>
          </a:p>
          <a:p>
            <a:r>
              <a:rPr lang="en-US" dirty="0"/>
              <a:t>For very large projects it is necessary to </a:t>
            </a:r>
            <a:r>
              <a:rPr lang="en-US" b="1" dirty="0"/>
              <a:t>appoint a Risk Manager</a:t>
            </a:r>
            <a:r>
              <a:rPr lang="en-US" dirty="0"/>
              <a:t>, who develops and monitors a comprehensive Risk Strategy</a:t>
            </a:r>
          </a:p>
          <a:p>
            <a:endParaRPr lang="en-US" dirty="0"/>
          </a:p>
          <a:p>
            <a:r>
              <a:rPr lang="en-US" dirty="0"/>
              <a:t>Project Management Office is a logical place for the risk management function to reside</a:t>
            </a:r>
          </a:p>
          <a:p>
            <a:endParaRPr lang="en-TT" dirty="0"/>
          </a:p>
        </p:txBody>
      </p:sp>
    </p:spTree>
    <p:extLst>
      <p:ext uri="{BB962C8B-B14F-4D97-AF65-F5344CB8AC3E}">
        <p14:creationId xmlns:p14="http://schemas.microsoft.com/office/powerpoint/2010/main" val="3639807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Risk Management</a:t>
            </a:r>
          </a:p>
        </p:txBody>
      </p:sp>
      <p:sp>
        <p:nvSpPr>
          <p:cNvPr id="3" name="Content Placeholder 2"/>
          <p:cNvSpPr>
            <a:spLocks noGrp="1"/>
          </p:cNvSpPr>
          <p:nvPr>
            <p:ph idx="1"/>
          </p:nvPr>
        </p:nvSpPr>
        <p:spPr>
          <a:xfrm>
            <a:off x="1981200" y="1690691"/>
            <a:ext cx="8229600" cy="4531642"/>
          </a:xfrm>
        </p:spPr>
        <p:txBody>
          <a:bodyPr>
            <a:normAutofit/>
          </a:bodyPr>
          <a:lstStyle/>
          <a:p>
            <a:r>
              <a:rPr lang="en-US" dirty="0"/>
              <a:t>Potential effects range from </a:t>
            </a:r>
            <a:r>
              <a:rPr lang="en-US" b="1" dirty="0"/>
              <a:t>trivial inconvenience to project disaster</a:t>
            </a:r>
          </a:p>
          <a:p>
            <a:endParaRPr lang="en-US" b="1" dirty="0"/>
          </a:p>
          <a:p>
            <a:r>
              <a:rPr lang="en-US" dirty="0"/>
              <a:t>A risk event that </a:t>
            </a:r>
            <a:r>
              <a:rPr lang="en-US" b="1" dirty="0"/>
              <a:t>occurs late in a project can be more costly</a:t>
            </a:r>
            <a:r>
              <a:rPr lang="en-US" dirty="0"/>
              <a:t> than a similar event nearer the start of the project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BCD-8E2D-4E09-B535-887F4A85736F}"/>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16431DC5-609B-46DB-8055-F52EF2EFDE57}"/>
              </a:ext>
            </a:extLst>
          </p:cNvPr>
          <p:cNvSpPr>
            <a:spLocks noGrp="1"/>
          </p:cNvSpPr>
          <p:nvPr>
            <p:ph idx="1"/>
          </p:nvPr>
        </p:nvSpPr>
        <p:spPr/>
        <p:txBody>
          <a:bodyPr/>
          <a:lstStyle/>
          <a:p>
            <a:r>
              <a:rPr lang="en-US" dirty="0"/>
              <a:t>Simply because as time passes there will be a </a:t>
            </a:r>
            <a:r>
              <a:rPr lang="en-US" b="1" dirty="0"/>
              <a:t>greater value of work in progress and higher sunk costs at risk of loss</a:t>
            </a:r>
            <a:r>
              <a:rPr lang="en-US" dirty="0"/>
              <a:t> or damage</a:t>
            </a:r>
          </a:p>
          <a:p>
            <a:endParaRPr lang="en-US" dirty="0"/>
          </a:p>
          <a:p>
            <a:r>
              <a:rPr lang="en-US" dirty="0"/>
              <a:t>We read in the newspaper about cost overruns and schedule slips on a wide variety of large scale development projects. </a:t>
            </a:r>
            <a:r>
              <a:rPr lang="en-US" b="1" dirty="0"/>
              <a:t>Is it because of RISKS?</a:t>
            </a:r>
          </a:p>
          <a:p>
            <a:endParaRPr lang="en-TT" dirty="0"/>
          </a:p>
        </p:txBody>
      </p:sp>
    </p:spTree>
    <p:extLst>
      <p:ext uri="{BB962C8B-B14F-4D97-AF65-F5344CB8AC3E}">
        <p14:creationId xmlns:p14="http://schemas.microsoft.com/office/powerpoint/2010/main" val="4174292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B5A1-9ECC-45C0-8A06-0CE8C6AC807E}"/>
              </a:ext>
            </a:extLst>
          </p:cNvPr>
          <p:cNvSpPr>
            <a:spLocks noGrp="1"/>
          </p:cNvSpPr>
          <p:nvPr>
            <p:ph type="title"/>
          </p:nvPr>
        </p:nvSpPr>
        <p:spPr>
          <a:xfrm>
            <a:off x="1844299" y="61306"/>
            <a:ext cx="6506836" cy="1325563"/>
          </a:xfrm>
        </p:spPr>
        <p:txBody>
          <a:bodyPr>
            <a:normAutofit/>
          </a:bodyPr>
          <a:lstStyle/>
          <a:p>
            <a:r>
              <a:rPr lang="en-GB" dirty="0"/>
              <a:t>Project Risk and Issues Management: Overview</a:t>
            </a:r>
          </a:p>
        </p:txBody>
      </p:sp>
      <p:sp>
        <p:nvSpPr>
          <p:cNvPr id="3" name="Content Placeholder 2">
            <a:extLst>
              <a:ext uri="{FF2B5EF4-FFF2-40B4-BE49-F238E27FC236}">
                <a16:creationId xmlns:a16="http://schemas.microsoft.com/office/drawing/2014/main" id="{837E90BD-57D8-402A-9671-262EDA39538F}"/>
              </a:ext>
            </a:extLst>
          </p:cNvPr>
          <p:cNvSpPr>
            <a:spLocks noGrp="1"/>
          </p:cNvSpPr>
          <p:nvPr>
            <p:ph idx="1"/>
          </p:nvPr>
        </p:nvSpPr>
        <p:spPr/>
        <p:txBody>
          <a:bodyPr>
            <a:normAutofit lnSpcReduction="10000"/>
          </a:bodyPr>
          <a:lstStyle/>
          <a:p>
            <a:r>
              <a:rPr lang="en-GB" dirty="0"/>
              <a:t>Risks can be identified at any time on the project</a:t>
            </a:r>
          </a:p>
          <a:p>
            <a:r>
              <a:rPr lang="en-GB" dirty="0"/>
              <a:t>Risk management is a continual process of identifying, assessing, planning responses and implementing responses.</a:t>
            </a:r>
          </a:p>
          <a:p>
            <a:r>
              <a:rPr lang="en-GB" dirty="0"/>
              <a:t>Risks are often assessed using impact and probability (likelihood) – the higher the impact and probability the more important the risk.</a:t>
            </a:r>
          </a:p>
          <a:p>
            <a:r>
              <a:rPr lang="en-GB" dirty="0"/>
              <a:t>Issues are risks that have occurred.  Sometimes they were predicted through risk management, sometimes not.</a:t>
            </a:r>
          </a:p>
          <a:p>
            <a:r>
              <a:rPr lang="en-GB" dirty="0"/>
              <a:t>Issue management needs to be in place </a:t>
            </a:r>
            <a:br>
              <a:rPr lang="en-GB" dirty="0"/>
            </a:br>
            <a:r>
              <a:rPr lang="en-GB" dirty="0"/>
              <a:t>to log the issue and how it was managed.</a:t>
            </a:r>
          </a:p>
          <a:p>
            <a:endParaRPr lang="en-GB" dirty="0"/>
          </a:p>
        </p:txBody>
      </p:sp>
    </p:spTree>
    <p:extLst>
      <p:ext uri="{BB962C8B-B14F-4D97-AF65-F5344CB8AC3E}">
        <p14:creationId xmlns:p14="http://schemas.microsoft.com/office/powerpoint/2010/main" val="105907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Risk?</a:t>
            </a:r>
          </a:p>
        </p:txBody>
      </p:sp>
      <p:sp>
        <p:nvSpPr>
          <p:cNvPr id="3" name="Content Placeholder 2"/>
          <p:cNvSpPr>
            <a:spLocks noGrp="1"/>
          </p:cNvSpPr>
          <p:nvPr>
            <p:ph idx="1"/>
          </p:nvPr>
        </p:nvSpPr>
        <p:spPr>
          <a:xfrm>
            <a:off x="1981200" y="1285860"/>
            <a:ext cx="8229600" cy="5297502"/>
          </a:xfrm>
        </p:spPr>
        <p:txBody>
          <a:bodyPr>
            <a:normAutofit/>
          </a:bodyPr>
          <a:lstStyle/>
          <a:p>
            <a:r>
              <a:rPr lang="en-US" dirty="0"/>
              <a:t>Project Risk is an </a:t>
            </a:r>
            <a:r>
              <a:rPr lang="en-US" b="1" dirty="0"/>
              <a:t>uncertain event or condition </a:t>
            </a:r>
          </a:p>
          <a:p>
            <a:r>
              <a:rPr lang="en-US" dirty="0"/>
              <a:t>If it occurs, has a positive or negative effect</a:t>
            </a:r>
          </a:p>
          <a:p>
            <a:r>
              <a:rPr lang="en-US" dirty="0"/>
              <a:t>On one or more project objectives: </a:t>
            </a:r>
          </a:p>
        </p:txBody>
      </p:sp>
      <p:pic>
        <p:nvPicPr>
          <p:cNvPr id="4" name="Picture 3">
            <a:extLst>
              <a:ext uri="{FF2B5EF4-FFF2-40B4-BE49-F238E27FC236}">
                <a16:creationId xmlns:a16="http://schemas.microsoft.com/office/drawing/2014/main" id="{F1988A2D-7439-4AF9-B155-8227DEE30D01}"/>
              </a:ext>
            </a:extLst>
          </p:cNvPr>
          <p:cNvPicPr>
            <a:picLocks noChangeAspect="1"/>
          </p:cNvPicPr>
          <p:nvPr/>
        </p:nvPicPr>
        <p:blipFill>
          <a:blip r:embed="rId2"/>
          <a:stretch>
            <a:fillRect/>
          </a:stretch>
        </p:blipFill>
        <p:spPr>
          <a:xfrm>
            <a:off x="3503713" y="3140969"/>
            <a:ext cx="4188315" cy="29933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31B550A-D4B8-45FC-922D-B61807648353}"/>
              </a:ext>
            </a:extLst>
          </p:cNvPr>
          <p:cNvSpPr>
            <a:spLocks noGrp="1" noChangeArrowheads="1"/>
          </p:cNvSpPr>
          <p:nvPr>
            <p:ph type="title"/>
          </p:nvPr>
        </p:nvSpPr>
        <p:spPr>
          <a:xfrm>
            <a:off x="1844299" y="61306"/>
            <a:ext cx="5328662" cy="1325563"/>
          </a:xfrm>
        </p:spPr>
        <p:txBody>
          <a:bodyPr>
            <a:normAutofit/>
          </a:bodyPr>
          <a:lstStyle/>
          <a:p>
            <a:r>
              <a:rPr lang="en-GB" altLang="en-US" dirty="0"/>
              <a:t>Risk </a:t>
            </a:r>
            <a:r>
              <a:rPr lang="en-US" altLang="en-US" dirty="0"/>
              <a:t>Management on projects</a:t>
            </a:r>
            <a:endParaRPr lang="en-GB" altLang="en-US" dirty="0"/>
          </a:p>
        </p:txBody>
      </p:sp>
      <p:sp>
        <p:nvSpPr>
          <p:cNvPr id="5123" name="Rectangle 3">
            <a:extLst>
              <a:ext uri="{FF2B5EF4-FFF2-40B4-BE49-F238E27FC236}">
                <a16:creationId xmlns:a16="http://schemas.microsoft.com/office/drawing/2014/main" id="{024BE620-E351-47F4-8734-85D2D70FE2D3}"/>
              </a:ext>
            </a:extLst>
          </p:cNvPr>
          <p:cNvSpPr>
            <a:spLocks noGrp="1" noChangeArrowheads="1"/>
          </p:cNvSpPr>
          <p:nvPr>
            <p:ph idx="1"/>
          </p:nvPr>
        </p:nvSpPr>
        <p:spPr>
          <a:xfrm>
            <a:off x="838200" y="1825625"/>
            <a:ext cx="10515600" cy="4812740"/>
          </a:xfrm>
        </p:spPr>
        <p:txBody>
          <a:bodyPr>
            <a:normAutofit fontScale="85000" lnSpcReduction="20000"/>
          </a:bodyPr>
          <a:lstStyle/>
          <a:p>
            <a:r>
              <a:rPr lang="en-US" altLang="en-US" dirty="0"/>
              <a:t>All projects face risks of some nature</a:t>
            </a:r>
          </a:p>
          <a:p>
            <a:r>
              <a:rPr lang="en-US" altLang="en-US" sz="3300" b="1" dirty="0">
                <a:solidFill>
                  <a:srgbClr val="66A7DB"/>
                </a:solidFill>
              </a:rPr>
              <a:t>Risk</a:t>
            </a:r>
            <a:r>
              <a:rPr lang="en-US" altLang="en-US" dirty="0"/>
              <a:t> "An</a:t>
            </a:r>
            <a:r>
              <a:rPr lang="en-US" altLang="en-US" b="1" dirty="0">
                <a:solidFill>
                  <a:srgbClr val="66A7DB"/>
                </a:solidFill>
              </a:rPr>
              <a:t> uncertain</a:t>
            </a:r>
            <a:r>
              <a:rPr lang="en-US" altLang="en-US" dirty="0"/>
              <a:t> event or condition that, if occurs, has a </a:t>
            </a:r>
            <a:r>
              <a:rPr lang="en-US" altLang="en-US" b="1" dirty="0">
                <a:solidFill>
                  <a:srgbClr val="66A7DB"/>
                </a:solidFill>
              </a:rPr>
              <a:t>positive </a:t>
            </a:r>
            <a:r>
              <a:rPr lang="en-US" altLang="en-US" dirty="0"/>
              <a:t>or </a:t>
            </a:r>
            <a:r>
              <a:rPr lang="en-US" altLang="en-US" b="1" dirty="0">
                <a:solidFill>
                  <a:srgbClr val="66A7DB"/>
                </a:solidFill>
              </a:rPr>
              <a:t>negative</a:t>
            </a:r>
            <a:r>
              <a:rPr lang="en-US" altLang="en-US" dirty="0"/>
              <a:t> effect on one or more project objectives.“ (PMI, 2021, p. 53, 117, 122 and 248)</a:t>
            </a:r>
          </a:p>
          <a:p>
            <a:r>
              <a:rPr lang="en-US" altLang="en-US" dirty="0"/>
              <a:t>Reminder – a risk can be positive, e.g. price reduction in the future on a project resource</a:t>
            </a:r>
          </a:p>
          <a:p>
            <a:r>
              <a:rPr lang="en-US" altLang="en-US" dirty="0"/>
              <a:t>Managing those risks</a:t>
            </a:r>
            <a:r>
              <a:rPr lang="en-GB" altLang="en-US" dirty="0"/>
              <a:t> </a:t>
            </a:r>
            <a:r>
              <a:rPr lang="en-US" altLang="en-US" dirty="0"/>
              <a:t>in a professional manner is a key part of project management</a:t>
            </a:r>
          </a:p>
          <a:p>
            <a:r>
              <a:rPr lang="en-US" altLang="en-US" sz="3300" b="1" dirty="0">
                <a:solidFill>
                  <a:srgbClr val="66A7DB"/>
                </a:solidFill>
              </a:rPr>
              <a:t>Risk Appetite </a:t>
            </a:r>
            <a:r>
              <a:rPr lang="en-US" altLang="en-US" dirty="0"/>
              <a:t>”the degree of uncertainty an </a:t>
            </a:r>
            <a:r>
              <a:rPr lang="en-US" altLang="en-US" dirty="0" err="1"/>
              <a:t>organisation</a:t>
            </a:r>
            <a:r>
              <a:rPr lang="en-US" altLang="en-US" dirty="0"/>
              <a:t> or individual is willing to accept in anticipation of a reward"  (PMI, 2021, p. 54 and 248)</a:t>
            </a:r>
          </a:p>
          <a:p>
            <a:r>
              <a:rPr lang="en-US" altLang="en-US" dirty="0"/>
              <a:t>Find a balance between being too risk averse and avoiding acceptable risks …</a:t>
            </a:r>
          </a:p>
          <a:p>
            <a:r>
              <a:rPr lang="en-US" altLang="en-US" dirty="0"/>
              <a:t>… but not being unnecessarily reckless and ignoring real risks that could </a:t>
            </a:r>
            <a:r>
              <a:rPr lang="en-US" altLang="en-US" dirty="0" err="1"/>
              <a:t>jeopardise</a:t>
            </a:r>
            <a:r>
              <a:rPr lang="en-US" altLang="en-US" dirty="0"/>
              <a:t> the success of the project</a:t>
            </a:r>
            <a:endParaRPr lang="en-GB"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38B5-6636-4F68-9225-207757AB00C7}"/>
              </a:ext>
            </a:extLst>
          </p:cNvPr>
          <p:cNvSpPr>
            <a:spLocks noGrp="1"/>
          </p:cNvSpPr>
          <p:nvPr>
            <p:ph type="title"/>
          </p:nvPr>
        </p:nvSpPr>
        <p:spPr/>
        <p:txBody>
          <a:bodyPr/>
          <a:lstStyle/>
          <a:p>
            <a:r>
              <a:rPr lang="en-GB" dirty="0"/>
              <a:t>Risk Management Process</a:t>
            </a:r>
          </a:p>
        </p:txBody>
      </p:sp>
      <p:sp>
        <p:nvSpPr>
          <p:cNvPr id="4" name="Rectangle 3">
            <a:extLst>
              <a:ext uri="{FF2B5EF4-FFF2-40B4-BE49-F238E27FC236}">
                <a16:creationId xmlns:a16="http://schemas.microsoft.com/office/drawing/2014/main" id="{EF8F74A4-7C66-40DE-8742-81CDCA9B7030}"/>
              </a:ext>
            </a:extLst>
          </p:cNvPr>
          <p:cNvSpPr/>
          <p:nvPr/>
        </p:nvSpPr>
        <p:spPr>
          <a:xfrm>
            <a:off x="5106246" y="1927742"/>
            <a:ext cx="1830751"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Plan Risk Management</a:t>
            </a:r>
          </a:p>
        </p:txBody>
      </p:sp>
      <p:sp>
        <p:nvSpPr>
          <p:cNvPr id="5" name="Rectangle 4">
            <a:extLst>
              <a:ext uri="{FF2B5EF4-FFF2-40B4-BE49-F238E27FC236}">
                <a16:creationId xmlns:a16="http://schemas.microsoft.com/office/drawing/2014/main" id="{97BD9A92-F1B6-4781-B328-AC4E0B90C482}"/>
              </a:ext>
            </a:extLst>
          </p:cNvPr>
          <p:cNvSpPr/>
          <p:nvPr/>
        </p:nvSpPr>
        <p:spPr>
          <a:xfrm>
            <a:off x="6997160" y="3146333"/>
            <a:ext cx="1566129"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Identify</a:t>
            </a:r>
          </a:p>
        </p:txBody>
      </p:sp>
      <p:sp>
        <p:nvSpPr>
          <p:cNvPr id="6" name="Rectangle 5">
            <a:extLst>
              <a:ext uri="{FF2B5EF4-FFF2-40B4-BE49-F238E27FC236}">
                <a16:creationId xmlns:a16="http://schemas.microsoft.com/office/drawing/2014/main" id="{2EE9F98D-1547-42C3-B0E0-3F4C2357516B}"/>
              </a:ext>
            </a:extLst>
          </p:cNvPr>
          <p:cNvSpPr/>
          <p:nvPr/>
        </p:nvSpPr>
        <p:spPr>
          <a:xfrm>
            <a:off x="6367758" y="5083433"/>
            <a:ext cx="2257149"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Analyse Risks: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Quantitative Qualitative</a:t>
            </a:r>
          </a:p>
        </p:txBody>
      </p:sp>
      <p:sp>
        <p:nvSpPr>
          <p:cNvPr id="7" name="Rectangle 6">
            <a:extLst>
              <a:ext uri="{FF2B5EF4-FFF2-40B4-BE49-F238E27FC236}">
                <a16:creationId xmlns:a16="http://schemas.microsoft.com/office/drawing/2014/main" id="{05D301EF-F3BA-47DB-82A3-E848E730DB81}"/>
              </a:ext>
            </a:extLst>
          </p:cNvPr>
          <p:cNvSpPr/>
          <p:nvPr/>
        </p:nvSpPr>
        <p:spPr>
          <a:xfrm>
            <a:off x="4002865" y="5083433"/>
            <a:ext cx="1663095"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Response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Plans</a:t>
            </a:r>
          </a:p>
        </p:txBody>
      </p:sp>
      <p:sp>
        <p:nvSpPr>
          <p:cNvPr id="8" name="Rectangle 7">
            <a:extLst>
              <a:ext uri="{FF2B5EF4-FFF2-40B4-BE49-F238E27FC236}">
                <a16:creationId xmlns:a16="http://schemas.microsoft.com/office/drawing/2014/main" id="{92555FD4-31A2-4EF1-9CA9-ACB1B7F7EE46}"/>
              </a:ext>
            </a:extLst>
          </p:cNvPr>
          <p:cNvSpPr/>
          <p:nvPr/>
        </p:nvSpPr>
        <p:spPr>
          <a:xfrm>
            <a:off x="3325746" y="3146333"/>
            <a:ext cx="1710812"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Implement Responses</a:t>
            </a:r>
          </a:p>
        </p:txBody>
      </p:sp>
      <p:sp>
        <p:nvSpPr>
          <p:cNvPr id="9" name="Freeform 10">
            <a:extLst>
              <a:ext uri="{FF2B5EF4-FFF2-40B4-BE49-F238E27FC236}">
                <a16:creationId xmlns:a16="http://schemas.microsoft.com/office/drawing/2014/main" id="{404C26CC-2759-461D-AE7A-306C9B0269CC}"/>
              </a:ext>
              <a:ext uri="{C183D7F6-B498-43B3-948B-1728B52AA6E4}">
                <adec:decorative xmlns:adec="http://schemas.microsoft.com/office/drawing/2017/decorative" val="1"/>
              </a:ext>
            </a:extLst>
          </p:cNvPr>
          <p:cNvSpPr/>
          <p:nvPr/>
        </p:nvSpPr>
        <p:spPr>
          <a:xfrm>
            <a:off x="4535432" y="2611334"/>
            <a:ext cx="454025" cy="368300"/>
          </a:xfrm>
          <a:custGeom>
            <a:avLst/>
            <a:gdLst>
              <a:gd name="connsiteX0" fmla="*/ 0 w 454025"/>
              <a:gd name="connsiteY0" fmla="*/ 368300 h 368300"/>
              <a:gd name="connsiteX1" fmla="*/ 228600 w 454025"/>
              <a:gd name="connsiteY1" fmla="*/ 146050 h 368300"/>
              <a:gd name="connsiteX2" fmla="*/ 454025 w 454025"/>
              <a:gd name="connsiteY2" fmla="*/ 0 h 368300"/>
              <a:gd name="connsiteX0" fmla="*/ 0 w 454025"/>
              <a:gd name="connsiteY0" fmla="*/ 368300 h 368300"/>
              <a:gd name="connsiteX1" fmla="*/ 228600 w 454025"/>
              <a:gd name="connsiteY1" fmla="*/ 146050 h 368300"/>
              <a:gd name="connsiteX2" fmla="*/ 454025 w 454025"/>
              <a:gd name="connsiteY2" fmla="*/ 0 h 368300"/>
            </a:gdLst>
            <a:ahLst/>
            <a:cxnLst>
              <a:cxn ang="0">
                <a:pos x="connsiteX0" y="connsiteY0"/>
              </a:cxn>
              <a:cxn ang="0">
                <a:pos x="connsiteX1" y="connsiteY1"/>
              </a:cxn>
              <a:cxn ang="0">
                <a:pos x="connsiteX2" y="connsiteY2"/>
              </a:cxn>
            </a:cxnLst>
            <a:rect l="l" t="t" r="r" b="b"/>
            <a:pathLst>
              <a:path w="454025" h="368300">
                <a:moveTo>
                  <a:pt x="0" y="368300"/>
                </a:moveTo>
                <a:cubicBezTo>
                  <a:pt x="69329" y="287874"/>
                  <a:pt x="152929" y="207433"/>
                  <a:pt x="228600" y="146050"/>
                </a:cubicBezTo>
                <a:cubicBezTo>
                  <a:pt x="304271" y="84667"/>
                  <a:pt x="379148" y="42333"/>
                  <a:pt x="454025" y="0"/>
                </a:cubicBezTo>
              </a:path>
            </a:pathLst>
          </a:custGeom>
          <a:ln w="76200" cmpd="sng">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10" name="Freeform 11">
            <a:extLst>
              <a:ext uri="{FF2B5EF4-FFF2-40B4-BE49-F238E27FC236}">
                <a16:creationId xmlns:a16="http://schemas.microsoft.com/office/drawing/2014/main" id="{481BE09F-DED4-4110-97F6-433F8FEC46C8}"/>
              </a:ext>
              <a:ext uri="{C183D7F6-B498-43B3-948B-1728B52AA6E4}">
                <adec:decorative xmlns:adec="http://schemas.microsoft.com/office/drawing/2017/decorative" val="1"/>
              </a:ext>
            </a:extLst>
          </p:cNvPr>
          <p:cNvSpPr/>
          <p:nvPr/>
        </p:nvSpPr>
        <p:spPr>
          <a:xfrm>
            <a:off x="7024972" y="2601302"/>
            <a:ext cx="463550" cy="371475"/>
          </a:xfrm>
          <a:custGeom>
            <a:avLst/>
            <a:gdLst>
              <a:gd name="connsiteX0" fmla="*/ 0 w 463550"/>
              <a:gd name="connsiteY0" fmla="*/ 0 h 371475"/>
              <a:gd name="connsiteX1" fmla="*/ 250825 w 463550"/>
              <a:gd name="connsiteY1" fmla="*/ 152400 h 371475"/>
              <a:gd name="connsiteX2" fmla="*/ 463550 w 463550"/>
              <a:gd name="connsiteY2" fmla="*/ 371475 h 371475"/>
              <a:gd name="connsiteX0" fmla="*/ 0 w 463550"/>
              <a:gd name="connsiteY0" fmla="*/ 0 h 371475"/>
              <a:gd name="connsiteX1" fmla="*/ 250825 w 463550"/>
              <a:gd name="connsiteY1" fmla="*/ 152400 h 371475"/>
              <a:gd name="connsiteX2" fmla="*/ 463550 w 463550"/>
              <a:gd name="connsiteY2" fmla="*/ 371475 h 371475"/>
            </a:gdLst>
            <a:ahLst/>
            <a:cxnLst>
              <a:cxn ang="0">
                <a:pos x="connsiteX0" y="connsiteY0"/>
              </a:cxn>
              <a:cxn ang="0">
                <a:pos x="connsiteX1" y="connsiteY1"/>
              </a:cxn>
              <a:cxn ang="0">
                <a:pos x="connsiteX2" y="connsiteY2"/>
              </a:cxn>
            </a:cxnLst>
            <a:rect l="l" t="t" r="r" b="b"/>
            <a:pathLst>
              <a:path w="463550" h="371475">
                <a:moveTo>
                  <a:pt x="0" y="0"/>
                </a:moveTo>
                <a:cubicBezTo>
                  <a:pt x="84395" y="33347"/>
                  <a:pt x="173567" y="90488"/>
                  <a:pt x="250825" y="152400"/>
                </a:cubicBezTo>
                <a:cubicBezTo>
                  <a:pt x="328083" y="214313"/>
                  <a:pt x="395816" y="292894"/>
                  <a:pt x="463550" y="371475"/>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76200">
                <a:solidFill>
                  <a:srgbClr val="061D48"/>
                </a:solidFill>
              </a:ln>
              <a:solidFill>
                <a:srgbClr val="061D48"/>
              </a:solidFill>
              <a:effectLst/>
              <a:uLnTx/>
              <a:uFillTx/>
              <a:latin typeface="Raleway"/>
              <a:ea typeface="+mn-ea"/>
              <a:cs typeface="+mn-cs"/>
            </a:endParaRPr>
          </a:p>
        </p:txBody>
      </p:sp>
      <p:sp>
        <p:nvSpPr>
          <p:cNvPr id="11" name="Freeform 12">
            <a:extLst>
              <a:ext uri="{FF2B5EF4-FFF2-40B4-BE49-F238E27FC236}">
                <a16:creationId xmlns:a16="http://schemas.microsoft.com/office/drawing/2014/main" id="{DAE702A9-F993-4F0C-8B2D-06CB4746C19C}"/>
              </a:ext>
              <a:ext uri="{C183D7F6-B498-43B3-948B-1728B52AA6E4}">
                <adec:decorative xmlns:adec="http://schemas.microsoft.com/office/drawing/2017/decorative" val="1"/>
              </a:ext>
            </a:extLst>
          </p:cNvPr>
          <p:cNvSpPr/>
          <p:nvPr/>
        </p:nvSpPr>
        <p:spPr>
          <a:xfrm>
            <a:off x="7563085" y="4232733"/>
            <a:ext cx="161925" cy="641350"/>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12" name="Freeform 13">
            <a:extLst>
              <a:ext uri="{FF2B5EF4-FFF2-40B4-BE49-F238E27FC236}">
                <a16:creationId xmlns:a16="http://schemas.microsoft.com/office/drawing/2014/main" id="{BAC74CC9-0129-4E87-826E-7B6E12910480}"/>
              </a:ext>
              <a:ext uri="{C183D7F6-B498-43B3-948B-1728B52AA6E4}">
                <adec:decorative xmlns:adec="http://schemas.microsoft.com/office/drawing/2017/decorative" val="1"/>
              </a:ext>
            </a:extLst>
          </p:cNvPr>
          <p:cNvSpPr/>
          <p:nvPr/>
        </p:nvSpPr>
        <p:spPr>
          <a:xfrm>
            <a:off x="5820010" y="5829757"/>
            <a:ext cx="403225" cy="20095"/>
          </a:xfrm>
          <a:custGeom>
            <a:avLst/>
            <a:gdLst>
              <a:gd name="connsiteX0" fmla="*/ 403225 w 403225"/>
              <a:gd name="connsiteY0" fmla="*/ 0 h 20108"/>
              <a:gd name="connsiteX1" fmla="*/ 177800 w 403225"/>
              <a:gd name="connsiteY1" fmla="*/ 19050 h 20108"/>
              <a:gd name="connsiteX2" fmla="*/ 0 w 403225"/>
              <a:gd name="connsiteY2" fmla="*/ 6350 h 20108"/>
              <a:gd name="connsiteX0" fmla="*/ 403225 w 403225"/>
              <a:gd name="connsiteY0" fmla="*/ 0 h 20095"/>
              <a:gd name="connsiteX1" fmla="*/ 203994 w 403225"/>
              <a:gd name="connsiteY1" fmla="*/ 19037 h 20095"/>
              <a:gd name="connsiteX2" fmla="*/ 0 w 403225"/>
              <a:gd name="connsiteY2" fmla="*/ 6350 h 20095"/>
            </a:gdLst>
            <a:ahLst/>
            <a:cxnLst>
              <a:cxn ang="0">
                <a:pos x="connsiteX0" y="connsiteY0"/>
              </a:cxn>
              <a:cxn ang="0">
                <a:pos x="connsiteX1" y="connsiteY1"/>
              </a:cxn>
              <a:cxn ang="0">
                <a:pos x="connsiteX2" y="connsiteY2"/>
              </a:cxn>
            </a:cxnLst>
            <a:rect l="l" t="t" r="r" b="b"/>
            <a:pathLst>
              <a:path w="403225" h="20095">
                <a:moveTo>
                  <a:pt x="403225" y="0"/>
                </a:moveTo>
                <a:cubicBezTo>
                  <a:pt x="324114" y="8996"/>
                  <a:pt x="271198" y="17979"/>
                  <a:pt x="203994" y="19037"/>
                </a:cubicBezTo>
                <a:cubicBezTo>
                  <a:pt x="136790" y="20095"/>
                  <a:pt x="55298" y="13229"/>
                  <a:pt x="0" y="6350"/>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13" name="Freeform 14">
            <a:extLst>
              <a:ext uri="{FF2B5EF4-FFF2-40B4-BE49-F238E27FC236}">
                <a16:creationId xmlns:a16="http://schemas.microsoft.com/office/drawing/2014/main" id="{B40A8E7E-865B-4F98-B70C-7B789C7A0AAE}"/>
              </a:ext>
              <a:ext uri="{C183D7F6-B498-43B3-948B-1728B52AA6E4}">
                <adec:decorative xmlns:adec="http://schemas.microsoft.com/office/drawing/2017/decorative" val="1"/>
              </a:ext>
            </a:extLst>
          </p:cNvPr>
          <p:cNvSpPr/>
          <p:nvPr/>
        </p:nvSpPr>
        <p:spPr>
          <a:xfrm rot="8983166">
            <a:off x="4292322" y="4238822"/>
            <a:ext cx="161925" cy="641350"/>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16" name="TextBox 15">
            <a:extLst>
              <a:ext uri="{FF2B5EF4-FFF2-40B4-BE49-F238E27FC236}">
                <a16:creationId xmlns:a16="http://schemas.microsoft.com/office/drawing/2014/main" id="{CB1623F6-0893-4227-8AE2-36275E47B856}"/>
              </a:ext>
            </a:extLst>
          </p:cNvPr>
          <p:cNvSpPr txBox="1"/>
          <p:nvPr/>
        </p:nvSpPr>
        <p:spPr>
          <a:xfrm>
            <a:off x="8601725" y="3123159"/>
            <a:ext cx="300325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Categories of risk and potential risks and document (register/log and RBS)</a:t>
            </a:r>
          </a:p>
        </p:txBody>
      </p:sp>
      <p:sp>
        <p:nvSpPr>
          <p:cNvPr id="17" name="TextBox 16">
            <a:extLst>
              <a:ext uri="{FF2B5EF4-FFF2-40B4-BE49-F238E27FC236}">
                <a16:creationId xmlns:a16="http://schemas.microsoft.com/office/drawing/2014/main" id="{0678C957-56FF-4DD9-97FD-4858767B142F}"/>
              </a:ext>
            </a:extLst>
          </p:cNvPr>
          <p:cNvSpPr txBox="1"/>
          <p:nvPr/>
        </p:nvSpPr>
        <p:spPr>
          <a:xfrm>
            <a:off x="6021621" y="6130839"/>
            <a:ext cx="387330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Potential consequences, likelihood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Matrix commonly used</a:t>
            </a:r>
          </a:p>
        </p:txBody>
      </p:sp>
      <p:sp>
        <p:nvSpPr>
          <p:cNvPr id="18" name="TextBox 17">
            <a:extLst>
              <a:ext uri="{FF2B5EF4-FFF2-40B4-BE49-F238E27FC236}">
                <a16:creationId xmlns:a16="http://schemas.microsoft.com/office/drawing/2014/main" id="{62CF0E6C-7D2E-4DFB-9F68-09ED729B85CE}"/>
              </a:ext>
            </a:extLst>
          </p:cNvPr>
          <p:cNvSpPr txBox="1"/>
          <p:nvPr/>
        </p:nvSpPr>
        <p:spPr>
          <a:xfrm>
            <a:off x="1427741" y="5203521"/>
            <a:ext cx="265688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Formulate a response, document it</a:t>
            </a:r>
          </a:p>
        </p:txBody>
      </p:sp>
      <p:sp>
        <p:nvSpPr>
          <p:cNvPr id="19" name="TextBox 18">
            <a:extLst>
              <a:ext uri="{FF2B5EF4-FFF2-40B4-BE49-F238E27FC236}">
                <a16:creationId xmlns:a16="http://schemas.microsoft.com/office/drawing/2014/main" id="{A9F097E7-E67E-4684-9E48-F93ED2D9A481}"/>
              </a:ext>
            </a:extLst>
          </p:cNvPr>
          <p:cNvSpPr txBox="1"/>
          <p:nvPr/>
        </p:nvSpPr>
        <p:spPr>
          <a:xfrm>
            <a:off x="4853724" y="1279040"/>
            <a:ext cx="241995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From beginning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Continual monitoring</a:t>
            </a:r>
          </a:p>
        </p:txBody>
      </p:sp>
      <p:sp>
        <p:nvSpPr>
          <p:cNvPr id="20" name="TextBox 19">
            <a:extLst>
              <a:ext uri="{FF2B5EF4-FFF2-40B4-BE49-F238E27FC236}">
                <a16:creationId xmlns:a16="http://schemas.microsoft.com/office/drawing/2014/main" id="{1C999884-B062-454A-92E1-C3BBEB4E8F8B}"/>
              </a:ext>
            </a:extLst>
          </p:cNvPr>
          <p:cNvSpPr txBox="1"/>
          <p:nvPr/>
        </p:nvSpPr>
        <p:spPr>
          <a:xfrm>
            <a:off x="1365143" y="3357893"/>
            <a:ext cx="204755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When/if risk becomes an issue</a:t>
            </a:r>
          </a:p>
        </p:txBody>
      </p:sp>
    </p:spTree>
    <p:extLst>
      <p:ext uri="{BB962C8B-B14F-4D97-AF65-F5344CB8AC3E}">
        <p14:creationId xmlns:p14="http://schemas.microsoft.com/office/powerpoint/2010/main" val="222118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p:bldP spid="18" grpId="0"/>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17E4462-CFB0-4938-A45B-DBCFFC8A8FB2}"/>
              </a:ext>
            </a:extLst>
          </p:cNvPr>
          <p:cNvSpPr>
            <a:spLocks noGrp="1" noChangeArrowheads="1"/>
          </p:cNvSpPr>
          <p:nvPr>
            <p:ph type="title"/>
          </p:nvPr>
        </p:nvSpPr>
        <p:spPr>
          <a:xfrm>
            <a:off x="1844298" y="61307"/>
            <a:ext cx="8982559" cy="1028940"/>
          </a:xfrm>
          <a:noFill/>
        </p:spPr>
        <p:txBody>
          <a:bodyPr vert="horz" lIns="46038" tIns="46038" rIns="46038" bIns="46038" rtlCol="0" anchor="b">
            <a:normAutofit/>
          </a:bodyPr>
          <a:lstStyle/>
          <a:p>
            <a:r>
              <a:rPr lang="en-US" altLang="en-US" dirty="0"/>
              <a:t>Risk identification</a:t>
            </a:r>
          </a:p>
        </p:txBody>
      </p:sp>
      <p:sp>
        <p:nvSpPr>
          <p:cNvPr id="3" name="Content Placeholder 2">
            <a:extLst>
              <a:ext uri="{FF2B5EF4-FFF2-40B4-BE49-F238E27FC236}">
                <a16:creationId xmlns:a16="http://schemas.microsoft.com/office/drawing/2014/main" id="{229DA577-3DA0-48AE-8273-12F128B306D1}"/>
              </a:ext>
            </a:extLst>
          </p:cNvPr>
          <p:cNvSpPr>
            <a:spLocks noGrp="1"/>
          </p:cNvSpPr>
          <p:nvPr>
            <p:ph idx="1"/>
          </p:nvPr>
        </p:nvSpPr>
        <p:spPr>
          <a:xfrm>
            <a:off x="838200" y="1242646"/>
            <a:ext cx="8606118" cy="5718447"/>
          </a:xfrm>
        </p:spPr>
        <p:txBody>
          <a:bodyPr>
            <a:normAutofit fontScale="77500" lnSpcReduction="20000"/>
          </a:bodyPr>
          <a:lstStyle/>
          <a:p>
            <a:pPr>
              <a:lnSpc>
                <a:spcPct val="120000"/>
              </a:lnSpc>
            </a:pPr>
            <a:r>
              <a:rPr lang="en-US" dirty="0"/>
              <a:t>Risk identification should start as early as possible during the initial project phases and should be an ongoing part of planning activities. </a:t>
            </a:r>
          </a:p>
          <a:p>
            <a:pPr>
              <a:lnSpc>
                <a:spcPct val="120000"/>
              </a:lnSpc>
            </a:pPr>
            <a:r>
              <a:rPr lang="en-US" dirty="0"/>
              <a:t>One of the main objectives at this stage is to not only identify the risk but also capture the information available about the risk itself and wherever possible assess the likely impact the risk might have on the project.</a:t>
            </a:r>
          </a:p>
          <a:p>
            <a:pPr>
              <a:lnSpc>
                <a:spcPct val="120000"/>
              </a:lnSpc>
            </a:pPr>
            <a:r>
              <a:rPr lang="en-US" dirty="0"/>
              <a:t>Collect Risks through:</a:t>
            </a:r>
          </a:p>
          <a:p>
            <a:pPr lvl="1">
              <a:lnSpc>
                <a:spcPct val="120000"/>
              </a:lnSpc>
            </a:pPr>
            <a:r>
              <a:rPr lang="en-US" sz="2600" b="1" dirty="0">
                <a:solidFill>
                  <a:srgbClr val="66A7DB"/>
                </a:solidFill>
              </a:rPr>
              <a:t>Brainstorming</a:t>
            </a:r>
            <a:r>
              <a:rPr lang="en-US" dirty="0"/>
              <a:t> with project team and experts – use Risk Breakdown Structure categories to guide the discussion</a:t>
            </a:r>
          </a:p>
          <a:p>
            <a:pPr lvl="1">
              <a:lnSpc>
                <a:spcPct val="120000"/>
              </a:lnSpc>
            </a:pPr>
            <a:r>
              <a:rPr lang="en-US" b="1" dirty="0">
                <a:solidFill>
                  <a:srgbClr val="66A7DB"/>
                </a:solidFill>
              </a:rPr>
              <a:t>Checklists</a:t>
            </a:r>
            <a:r>
              <a:rPr lang="en-US" dirty="0"/>
              <a:t> - from past similar project, be sure to consider more areas</a:t>
            </a:r>
          </a:p>
          <a:p>
            <a:pPr lvl="1">
              <a:lnSpc>
                <a:spcPct val="120000"/>
              </a:lnSpc>
            </a:pPr>
            <a:r>
              <a:rPr lang="en-US" b="1" dirty="0">
                <a:solidFill>
                  <a:srgbClr val="66A7DB"/>
                </a:solidFill>
              </a:rPr>
              <a:t>Interviews</a:t>
            </a:r>
            <a:r>
              <a:rPr lang="en-US" dirty="0"/>
              <a:t> – with project participants, stakeholders and subject matter experts</a:t>
            </a:r>
          </a:p>
          <a:p>
            <a:pPr>
              <a:lnSpc>
                <a:spcPct val="120000"/>
              </a:lnSpc>
            </a:pPr>
            <a:r>
              <a:rPr lang="en-US" dirty="0"/>
              <a:t>Results in a “Risk Register  or Log” and/or Risk Breakdown Structure</a:t>
            </a:r>
          </a:p>
          <a:p>
            <a:pPr>
              <a:lnSpc>
                <a:spcPct val="120000"/>
              </a:lnSpc>
            </a:pP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4BBE50-ED2C-4465-ACCA-97B41FEEEBE8}"/>
              </a:ext>
            </a:extLst>
          </p:cNvPr>
          <p:cNvSpPr>
            <a:spLocks noGrp="1" noChangeArrowheads="1"/>
          </p:cNvSpPr>
          <p:nvPr>
            <p:ph type="title"/>
          </p:nvPr>
        </p:nvSpPr>
        <p:spPr>
          <a:xfrm>
            <a:off x="1733550" y="285751"/>
            <a:ext cx="7772400" cy="474663"/>
          </a:xfrm>
        </p:spPr>
        <p:txBody>
          <a:bodyPr>
            <a:normAutofit fontScale="90000"/>
          </a:bodyPr>
          <a:lstStyle/>
          <a:p>
            <a:r>
              <a:rPr lang="en-US" altLang="en-US" b="1" dirty="0"/>
              <a:t>The risk register/log</a:t>
            </a:r>
          </a:p>
        </p:txBody>
      </p:sp>
      <p:sp>
        <p:nvSpPr>
          <p:cNvPr id="7171" name="Rectangle 3">
            <a:extLst>
              <a:ext uri="{FF2B5EF4-FFF2-40B4-BE49-F238E27FC236}">
                <a16:creationId xmlns:a16="http://schemas.microsoft.com/office/drawing/2014/main" id="{09D0E14D-546A-4B1C-970B-EFB57EC73FCF}"/>
              </a:ext>
            </a:extLst>
          </p:cNvPr>
          <p:cNvSpPr>
            <a:spLocks noChangeArrowheads="1"/>
          </p:cNvSpPr>
          <p:nvPr/>
        </p:nvSpPr>
        <p:spPr bwMode="auto">
          <a:xfrm>
            <a:off x="2019300" y="811214"/>
            <a:ext cx="8026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auto" latinLnBrk="0" hangingPunct="0">
              <a:lnSpc>
                <a:spcPct val="15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061D48"/>
                </a:solidFill>
                <a:effectLst/>
                <a:uLnTx/>
                <a:uFillTx/>
                <a:latin typeface="Raleway" panose="020B0503030101060003" pitchFamily="34" charset="0"/>
                <a:ea typeface="+mn-ea"/>
                <a:cs typeface="Times New Roman" panose="02020603050405020304" pitchFamily="18" charset="0"/>
              </a:rPr>
              <a:t>This project document must be updated with any new risks as and when they are identified. The risk log provides a key point of control during the lifetime of the project.</a:t>
            </a:r>
          </a:p>
        </p:txBody>
      </p:sp>
      <p:graphicFrame>
        <p:nvGraphicFramePr>
          <p:cNvPr id="7" name="Table 6">
            <a:extLst>
              <a:ext uri="{FF2B5EF4-FFF2-40B4-BE49-F238E27FC236}">
                <a16:creationId xmlns:a16="http://schemas.microsoft.com/office/drawing/2014/main" id="{8446A74E-426F-45A6-B5DF-81188F3D15F0}"/>
              </a:ext>
            </a:extLst>
          </p:cNvPr>
          <p:cNvGraphicFramePr>
            <a:graphicFrameLocks noGrp="1"/>
          </p:cNvGraphicFramePr>
          <p:nvPr/>
        </p:nvGraphicFramePr>
        <p:xfrm>
          <a:off x="127426" y="2604700"/>
          <a:ext cx="11846585" cy="2151608"/>
        </p:xfrm>
        <a:graphic>
          <a:graphicData uri="http://schemas.openxmlformats.org/drawingml/2006/table">
            <a:tbl>
              <a:tblPr firstRow="1" bandRow="1">
                <a:tableStyleId>{1E171933-4619-4E11-9A3F-F7608DF75F80}</a:tableStyleId>
              </a:tblPr>
              <a:tblGrid>
                <a:gridCol w="831339">
                  <a:extLst>
                    <a:ext uri="{9D8B030D-6E8A-4147-A177-3AD203B41FA5}">
                      <a16:colId xmlns:a16="http://schemas.microsoft.com/office/drawing/2014/main" val="20000"/>
                    </a:ext>
                  </a:extLst>
                </a:gridCol>
                <a:gridCol w="1721931">
                  <a:extLst>
                    <a:ext uri="{9D8B030D-6E8A-4147-A177-3AD203B41FA5}">
                      <a16:colId xmlns:a16="http://schemas.microsoft.com/office/drawing/2014/main" val="20001"/>
                    </a:ext>
                  </a:extLst>
                </a:gridCol>
                <a:gridCol w="873431">
                  <a:extLst>
                    <a:ext uri="{9D8B030D-6E8A-4147-A177-3AD203B41FA5}">
                      <a16:colId xmlns:a16="http://schemas.microsoft.com/office/drawing/2014/main" val="20002"/>
                    </a:ext>
                  </a:extLst>
                </a:gridCol>
                <a:gridCol w="881148">
                  <a:extLst>
                    <a:ext uri="{9D8B030D-6E8A-4147-A177-3AD203B41FA5}">
                      <a16:colId xmlns:a16="http://schemas.microsoft.com/office/drawing/2014/main" val="20003"/>
                    </a:ext>
                  </a:extLst>
                </a:gridCol>
                <a:gridCol w="1076962">
                  <a:extLst>
                    <a:ext uri="{9D8B030D-6E8A-4147-A177-3AD203B41FA5}">
                      <a16:colId xmlns:a16="http://schemas.microsoft.com/office/drawing/2014/main" val="20004"/>
                    </a:ext>
                  </a:extLst>
                </a:gridCol>
                <a:gridCol w="1209066">
                  <a:extLst>
                    <a:ext uri="{9D8B030D-6E8A-4147-A177-3AD203B41FA5}">
                      <a16:colId xmlns:a16="http://schemas.microsoft.com/office/drawing/2014/main" val="20005"/>
                    </a:ext>
                  </a:extLst>
                </a:gridCol>
                <a:gridCol w="944859">
                  <a:extLst>
                    <a:ext uri="{9D8B030D-6E8A-4147-A177-3AD203B41FA5}">
                      <a16:colId xmlns:a16="http://schemas.microsoft.com/office/drawing/2014/main" val="20006"/>
                    </a:ext>
                  </a:extLst>
                </a:gridCol>
                <a:gridCol w="1174871">
                  <a:extLst>
                    <a:ext uri="{9D8B030D-6E8A-4147-A177-3AD203B41FA5}">
                      <a16:colId xmlns:a16="http://schemas.microsoft.com/office/drawing/2014/main" val="20007"/>
                    </a:ext>
                  </a:extLst>
                </a:gridCol>
                <a:gridCol w="1272773">
                  <a:extLst>
                    <a:ext uri="{9D8B030D-6E8A-4147-A177-3AD203B41FA5}">
                      <a16:colId xmlns:a16="http://schemas.microsoft.com/office/drawing/2014/main" val="20008"/>
                    </a:ext>
                  </a:extLst>
                </a:gridCol>
                <a:gridCol w="881151">
                  <a:extLst>
                    <a:ext uri="{9D8B030D-6E8A-4147-A177-3AD203B41FA5}">
                      <a16:colId xmlns:a16="http://schemas.microsoft.com/office/drawing/2014/main" val="20009"/>
                    </a:ext>
                  </a:extLst>
                </a:gridCol>
                <a:gridCol w="979054">
                  <a:extLst>
                    <a:ext uri="{9D8B030D-6E8A-4147-A177-3AD203B41FA5}">
                      <a16:colId xmlns:a16="http://schemas.microsoft.com/office/drawing/2014/main" val="20010"/>
                    </a:ext>
                  </a:extLst>
                </a:gridCol>
              </a:tblGrid>
              <a:tr h="490109">
                <a:tc>
                  <a:txBody>
                    <a:bodyPr/>
                    <a:lstStyle/>
                    <a:p>
                      <a:r>
                        <a:rPr lang="en-GB" sz="1400" dirty="0">
                          <a:solidFill>
                            <a:srgbClr val="FFFFFF"/>
                          </a:solidFill>
                          <a:latin typeface="Raleway" panose="020B0503030101060003" pitchFamily="34" charset="0"/>
                        </a:rPr>
                        <a:t>Risk ID</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Description</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Date Raised</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Author</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Owner</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Probability</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Impact</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Proximity</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Response</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Status</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Date</a:t>
                      </a:r>
                      <a:r>
                        <a:rPr lang="en-GB" sz="1400" baseline="0" dirty="0">
                          <a:solidFill>
                            <a:srgbClr val="FFFFFF"/>
                          </a:solidFill>
                          <a:latin typeface="Raleway" panose="020B0503030101060003" pitchFamily="34" charset="0"/>
                        </a:rPr>
                        <a:t> Closed</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408362">
                <a:tc>
                  <a:txBody>
                    <a:bodyPr/>
                    <a:lstStyle/>
                    <a:p>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5F26-A99F-44F1-9CD9-8D13352EB7D1}"/>
              </a:ext>
            </a:extLst>
          </p:cNvPr>
          <p:cNvSpPr>
            <a:spLocks noGrp="1"/>
          </p:cNvSpPr>
          <p:nvPr>
            <p:ph type="title"/>
          </p:nvPr>
        </p:nvSpPr>
        <p:spPr>
          <a:xfrm>
            <a:off x="1770876" y="168084"/>
            <a:ext cx="8982559" cy="1325563"/>
          </a:xfrm>
        </p:spPr>
        <p:txBody>
          <a:bodyPr>
            <a:normAutofit/>
          </a:bodyPr>
          <a:lstStyle/>
          <a:p>
            <a:r>
              <a:rPr lang="en-GB" dirty="0"/>
              <a:t>Main Project characteristics </a:t>
            </a:r>
            <a:br>
              <a:rPr lang="en-GB" dirty="0"/>
            </a:br>
            <a:r>
              <a:rPr lang="en-GB" sz="3200" b="0" dirty="0"/>
              <a:t>(Maylor, 2017, pp. 7)</a:t>
            </a:r>
            <a:endParaRPr lang="en-GB" dirty="0"/>
          </a:p>
        </p:txBody>
      </p:sp>
      <p:grpSp>
        <p:nvGrpSpPr>
          <p:cNvPr id="19" name="Group 18" descr="Aspects of uniqueness&#10;Exact project not been done before&#10;Many aspects of the project have been done before&#10;">
            <a:extLst>
              <a:ext uri="{FF2B5EF4-FFF2-40B4-BE49-F238E27FC236}">
                <a16:creationId xmlns:a16="http://schemas.microsoft.com/office/drawing/2014/main" id="{ECDB88F8-BF90-4C00-8109-9403785A50BD}"/>
              </a:ext>
            </a:extLst>
          </p:cNvPr>
          <p:cNvGrpSpPr/>
          <p:nvPr/>
        </p:nvGrpSpPr>
        <p:grpSpPr>
          <a:xfrm>
            <a:off x="3914159" y="1593701"/>
            <a:ext cx="3285843" cy="2561372"/>
            <a:chOff x="2325890" y="1301931"/>
            <a:chExt cx="3285843" cy="2561372"/>
          </a:xfrm>
        </p:grpSpPr>
        <p:cxnSp>
          <p:nvCxnSpPr>
            <p:cNvPr id="17" name="Straight Connector 16">
              <a:extLst>
                <a:ext uri="{FF2B5EF4-FFF2-40B4-BE49-F238E27FC236}">
                  <a16:creationId xmlns:a16="http://schemas.microsoft.com/office/drawing/2014/main" id="{99F9B1A9-1F22-4981-AF0C-D30957921567}"/>
                </a:ext>
              </a:extLst>
            </p:cNvPr>
            <p:cNvCxnSpPr>
              <a:cxnSpLocks/>
              <a:endCxn id="4" idx="2"/>
            </p:cNvCxnSpPr>
            <p:nvPr/>
          </p:nvCxnSpPr>
          <p:spPr>
            <a:xfrm flipH="1" flipV="1">
              <a:off x="3968812" y="2379149"/>
              <a:ext cx="1053070" cy="1484154"/>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49EC8DE-47EF-477A-A682-D782157004E2}"/>
                </a:ext>
              </a:extLst>
            </p:cNvPr>
            <p:cNvSpPr txBox="1"/>
            <p:nvPr/>
          </p:nvSpPr>
          <p:spPr>
            <a:xfrm>
              <a:off x="2325890" y="1301931"/>
              <a:ext cx="328584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Exact project not been done before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Many aspects of the project have been done before</a:t>
              </a:r>
            </a:p>
          </p:txBody>
        </p:sp>
        <p:sp>
          <p:nvSpPr>
            <p:cNvPr id="15" name="Oval 14">
              <a:extLst>
                <a:ext uri="{FF2B5EF4-FFF2-40B4-BE49-F238E27FC236}">
                  <a16:creationId xmlns:a16="http://schemas.microsoft.com/office/drawing/2014/main" id="{86C6F7BB-9D01-42AF-BDC1-B0429873773A}"/>
                </a:ext>
              </a:extLst>
            </p:cNvPr>
            <p:cNvSpPr/>
            <p:nvPr/>
          </p:nvSpPr>
          <p:spPr bwMode="auto">
            <a:xfrm>
              <a:off x="3389908" y="2446683"/>
              <a:ext cx="1980459" cy="1025058"/>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Aspects of uniqueness</a:t>
              </a:r>
            </a:p>
          </p:txBody>
        </p:sp>
      </p:grpSp>
      <p:grpSp>
        <p:nvGrpSpPr>
          <p:cNvPr id="26" name="Group 25" descr="Mission Focused&#10;Delivers benefits&#10;">
            <a:extLst>
              <a:ext uri="{FF2B5EF4-FFF2-40B4-BE49-F238E27FC236}">
                <a16:creationId xmlns:a16="http://schemas.microsoft.com/office/drawing/2014/main" id="{2885A3BE-9846-46B1-A894-154FB0CFD7BC}"/>
              </a:ext>
            </a:extLst>
          </p:cNvPr>
          <p:cNvGrpSpPr/>
          <p:nvPr/>
        </p:nvGrpSpPr>
        <p:grpSpPr>
          <a:xfrm>
            <a:off x="9033182" y="2492784"/>
            <a:ext cx="2990060" cy="1453770"/>
            <a:chOff x="7845931" y="2182505"/>
            <a:chExt cx="2990060" cy="1453770"/>
          </a:xfrm>
        </p:grpSpPr>
        <p:cxnSp>
          <p:nvCxnSpPr>
            <p:cNvPr id="20" name="Straight Connector 19">
              <a:extLst>
                <a:ext uri="{FF2B5EF4-FFF2-40B4-BE49-F238E27FC236}">
                  <a16:creationId xmlns:a16="http://schemas.microsoft.com/office/drawing/2014/main" id="{00F4B3DD-7953-4695-BB15-238196A1E7C7}"/>
                </a:ext>
              </a:extLst>
            </p:cNvPr>
            <p:cNvCxnSpPr>
              <a:cxnSpLocks/>
              <a:stCxn id="14" idx="7"/>
              <a:endCxn id="21" idx="2"/>
            </p:cNvCxnSpPr>
            <p:nvPr/>
          </p:nvCxnSpPr>
          <p:spPr>
            <a:xfrm flipV="1">
              <a:off x="7845931" y="2767280"/>
              <a:ext cx="2361864" cy="868995"/>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AB176D-A8D3-41AA-9178-FD1C6523ED05}"/>
                </a:ext>
              </a:extLst>
            </p:cNvPr>
            <p:cNvSpPr txBox="1"/>
            <p:nvPr/>
          </p:nvSpPr>
          <p:spPr>
            <a:xfrm>
              <a:off x="9579599" y="2182505"/>
              <a:ext cx="1256392"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Delivers benefits</a:t>
              </a:r>
            </a:p>
          </p:txBody>
        </p:sp>
        <p:sp>
          <p:nvSpPr>
            <p:cNvPr id="24" name="Oval 23">
              <a:extLst>
                <a:ext uri="{FF2B5EF4-FFF2-40B4-BE49-F238E27FC236}">
                  <a16:creationId xmlns:a16="http://schemas.microsoft.com/office/drawing/2014/main" id="{CC6F88DA-7805-49DE-B2BF-EA337D0863E1}"/>
                </a:ext>
              </a:extLst>
            </p:cNvPr>
            <p:cNvSpPr/>
            <p:nvPr/>
          </p:nvSpPr>
          <p:spPr bwMode="auto">
            <a:xfrm>
              <a:off x="8121029" y="2915561"/>
              <a:ext cx="2465904" cy="662953"/>
            </a:xfrm>
            <a:prstGeom prst="ellipse">
              <a:avLst/>
            </a:prstGeom>
            <a:ln/>
          </p:spPr>
          <p:style>
            <a:lnRef idx="0">
              <a:schemeClr val="dk1"/>
            </a:lnRef>
            <a:fillRef idx="3">
              <a:schemeClr val="dk1"/>
            </a:fillRef>
            <a:effectRef idx="3">
              <a:schemeClr val="dk1"/>
            </a:effectRef>
            <a:fontRef idx="minor">
              <a:schemeClr val="lt1"/>
            </a:fontRef>
          </p:style>
          <p:txBody>
            <a:bodyPr wrap="none"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Mission</a:t>
              </a:r>
              <a:r>
                <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 </a:t>
              </a: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focused</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33" name="Group 32" descr="Temporary&#10;Team finishes when project finishes&#10;Funding goes with project">
            <a:extLst>
              <a:ext uri="{FF2B5EF4-FFF2-40B4-BE49-F238E27FC236}">
                <a16:creationId xmlns:a16="http://schemas.microsoft.com/office/drawing/2014/main" id="{A3C6DA72-3949-415A-9382-4E87FB49B77E}"/>
              </a:ext>
            </a:extLst>
          </p:cNvPr>
          <p:cNvGrpSpPr/>
          <p:nvPr/>
        </p:nvGrpSpPr>
        <p:grpSpPr>
          <a:xfrm>
            <a:off x="8884912" y="4491213"/>
            <a:ext cx="3170752" cy="2271157"/>
            <a:chOff x="8131628" y="4734492"/>
            <a:chExt cx="3170752" cy="1813252"/>
          </a:xfrm>
        </p:grpSpPr>
        <p:cxnSp>
          <p:nvCxnSpPr>
            <p:cNvPr id="29" name="Straight Connector 28">
              <a:extLst>
                <a:ext uri="{FF2B5EF4-FFF2-40B4-BE49-F238E27FC236}">
                  <a16:creationId xmlns:a16="http://schemas.microsoft.com/office/drawing/2014/main" id="{278C80D5-74D8-4CCC-8365-B21BE13AA61A}"/>
                </a:ext>
              </a:extLst>
            </p:cNvPr>
            <p:cNvCxnSpPr>
              <a:cxnSpLocks/>
              <a:stCxn id="14" idx="5"/>
              <a:endCxn id="30" idx="0"/>
            </p:cNvCxnSpPr>
            <p:nvPr/>
          </p:nvCxnSpPr>
          <p:spPr>
            <a:xfrm>
              <a:off x="8195132" y="4734492"/>
              <a:ext cx="2033278" cy="736033"/>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0876C7-F3A3-40C9-9D23-5702EA678316}"/>
                </a:ext>
              </a:extLst>
            </p:cNvPr>
            <p:cNvSpPr txBox="1"/>
            <p:nvPr/>
          </p:nvSpPr>
          <p:spPr>
            <a:xfrm>
              <a:off x="9154439" y="5470526"/>
              <a:ext cx="2147941"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Team finishes when project finishes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Funding goes with project</a:t>
              </a:r>
            </a:p>
          </p:txBody>
        </p:sp>
        <p:sp>
          <p:nvSpPr>
            <p:cNvPr id="27" name="Oval 26">
              <a:extLst>
                <a:ext uri="{FF2B5EF4-FFF2-40B4-BE49-F238E27FC236}">
                  <a16:creationId xmlns:a16="http://schemas.microsoft.com/office/drawing/2014/main" id="{88462FFD-B5D7-4BEF-AD69-2E26B8615DF0}"/>
                </a:ext>
              </a:extLst>
            </p:cNvPr>
            <p:cNvSpPr/>
            <p:nvPr/>
          </p:nvSpPr>
          <p:spPr bwMode="auto">
            <a:xfrm>
              <a:off x="8131628" y="4769975"/>
              <a:ext cx="2084043" cy="613784"/>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Temporary</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41" name="Group 40" descr="Change&#10;Impacts people delivering&#10;Impacts people and organisations being delivered to&#10;">
            <a:extLst>
              <a:ext uri="{FF2B5EF4-FFF2-40B4-BE49-F238E27FC236}">
                <a16:creationId xmlns:a16="http://schemas.microsoft.com/office/drawing/2014/main" id="{A2C744A3-75E3-49F7-9E97-E28031AD7F92}"/>
              </a:ext>
            </a:extLst>
          </p:cNvPr>
          <p:cNvGrpSpPr/>
          <p:nvPr/>
        </p:nvGrpSpPr>
        <p:grpSpPr>
          <a:xfrm>
            <a:off x="7520428" y="1671313"/>
            <a:ext cx="3005056" cy="2483213"/>
            <a:chOff x="6626292" y="1352221"/>
            <a:chExt cx="3005056" cy="2483213"/>
          </a:xfrm>
        </p:grpSpPr>
        <p:cxnSp>
          <p:nvCxnSpPr>
            <p:cNvPr id="35" name="Straight Connector 34">
              <a:extLst>
                <a:ext uri="{FF2B5EF4-FFF2-40B4-BE49-F238E27FC236}">
                  <a16:creationId xmlns:a16="http://schemas.microsoft.com/office/drawing/2014/main" id="{1AC00F7A-8651-427C-B9DB-3266C20DE813}"/>
                </a:ext>
              </a:extLst>
            </p:cNvPr>
            <p:cNvCxnSpPr>
              <a:cxnSpLocks/>
              <a:stCxn id="36" idx="2"/>
            </p:cNvCxnSpPr>
            <p:nvPr/>
          </p:nvCxnSpPr>
          <p:spPr>
            <a:xfrm flipH="1">
              <a:off x="6872428" y="2429439"/>
              <a:ext cx="1256392" cy="1405995"/>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9E8212C-C92A-4FCA-A02D-2914A02DFEA5}"/>
                </a:ext>
              </a:extLst>
            </p:cNvPr>
            <p:cNvSpPr txBox="1"/>
            <p:nvPr/>
          </p:nvSpPr>
          <p:spPr>
            <a:xfrm>
              <a:off x="6626292" y="1352221"/>
              <a:ext cx="300505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Impacts people delivering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Impacts people and organisations being delivered to</a:t>
              </a:r>
            </a:p>
          </p:txBody>
        </p:sp>
        <p:sp>
          <p:nvSpPr>
            <p:cNvPr id="34" name="Oval 33">
              <a:extLst>
                <a:ext uri="{FF2B5EF4-FFF2-40B4-BE49-F238E27FC236}">
                  <a16:creationId xmlns:a16="http://schemas.microsoft.com/office/drawing/2014/main" id="{424A4B39-5EB8-42E0-B621-1E95B2189BCC}"/>
                </a:ext>
              </a:extLst>
            </p:cNvPr>
            <p:cNvSpPr/>
            <p:nvPr/>
          </p:nvSpPr>
          <p:spPr bwMode="auto">
            <a:xfrm>
              <a:off x="6729771" y="2622540"/>
              <a:ext cx="1584207" cy="662954"/>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Change</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64" name="Group 63" descr="Integrating&#10;Requires interlinking of activities&#10;Requires knowledge and resources to be brought together in a process&#10;">
            <a:extLst>
              <a:ext uri="{FF2B5EF4-FFF2-40B4-BE49-F238E27FC236}">
                <a16:creationId xmlns:a16="http://schemas.microsoft.com/office/drawing/2014/main" id="{5ED60F7A-5952-4301-82DB-3E0A6BD1166A}"/>
              </a:ext>
            </a:extLst>
          </p:cNvPr>
          <p:cNvGrpSpPr/>
          <p:nvPr/>
        </p:nvGrpSpPr>
        <p:grpSpPr>
          <a:xfrm>
            <a:off x="5557081" y="4583725"/>
            <a:ext cx="3653161" cy="2212969"/>
            <a:chOff x="4357949" y="4660296"/>
            <a:chExt cx="3653161" cy="1657120"/>
          </a:xfrm>
        </p:grpSpPr>
        <p:cxnSp>
          <p:nvCxnSpPr>
            <p:cNvPr id="39" name="Straight Connector 38">
              <a:extLst>
                <a:ext uri="{FF2B5EF4-FFF2-40B4-BE49-F238E27FC236}">
                  <a16:creationId xmlns:a16="http://schemas.microsoft.com/office/drawing/2014/main" id="{9E3520AC-2B17-41BB-8A79-43A98EB8BBAC}"/>
                </a:ext>
              </a:extLst>
            </p:cNvPr>
            <p:cNvCxnSpPr>
              <a:cxnSpLocks/>
            </p:cNvCxnSpPr>
            <p:nvPr/>
          </p:nvCxnSpPr>
          <p:spPr>
            <a:xfrm>
              <a:off x="6096000" y="4660296"/>
              <a:ext cx="0" cy="1129938"/>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322650-1B5B-4357-8AE9-A06ED1782792}"/>
                </a:ext>
              </a:extLst>
            </p:cNvPr>
            <p:cNvSpPr txBox="1"/>
            <p:nvPr/>
          </p:nvSpPr>
          <p:spPr>
            <a:xfrm>
              <a:off x="4357949" y="5486419"/>
              <a:ext cx="365316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Requires interlinking of activities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Requires knowledge and resources to be brought together in a process</a:t>
              </a:r>
            </a:p>
          </p:txBody>
        </p:sp>
        <p:sp>
          <p:nvSpPr>
            <p:cNvPr id="43" name="Oval 42">
              <a:extLst>
                <a:ext uri="{FF2B5EF4-FFF2-40B4-BE49-F238E27FC236}">
                  <a16:creationId xmlns:a16="http://schemas.microsoft.com/office/drawing/2014/main" id="{AA4DB1AE-7368-41DE-AC44-7CD039634AED}"/>
                </a:ext>
              </a:extLst>
            </p:cNvPr>
            <p:cNvSpPr/>
            <p:nvPr/>
          </p:nvSpPr>
          <p:spPr bwMode="auto">
            <a:xfrm>
              <a:off x="5088840" y="4822242"/>
              <a:ext cx="1966402" cy="561649"/>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Integrating</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53" name="Group 52" descr="Social construction&#10;Doesn’t behave like a machine&#10;Involves people and organisations&#10;">
            <a:extLst>
              <a:ext uri="{FF2B5EF4-FFF2-40B4-BE49-F238E27FC236}">
                <a16:creationId xmlns:a16="http://schemas.microsoft.com/office/drawing/2014/main" id="{7E4D26C9-10DC-4B0E-B647-BD6FF8DBAC31}"/>
              </a:ext>
            </a:extLst>
          </p:cNvPr>
          <p:cNvGrpSpPr/>
          <p:nvPr/>
        </p:nvGrpSpPr>
        <p:grpSpPr>
          <a:xfrm>
            <a:off x="2714116" y="4583725"/>
            <a:ext cx="3162479" cy="2009707"/>
            <a:chOff x="997066" y="4464000"/>
            <a:chExt cx="3162479" cy="2009707"/>
          </a:xfrm>
        </p:grpSpPr>
        <p:cxnSp>
          <p:nvCxnSpPr>
            <p:cNvPr id="49" name="Straight Connector 48">
              <a:extLst>
                <a:ext uri="{FF2B5EF4-FFF2-40B4-BE49-F238E27FC236}">
                  <a16:creationId xmlns:a16="http://schemas.microsoft.com/office/drawing/2014/main" id="{7E66510B-95CB-4F16-86D8-A04AEC39DEED}"/>
                </a:ext>
              </a:extLst>
            </p:cNvPr>
            <p:cNvCxnSpPr>
              <a:cxnSpLocks/>
              <a:stCxn id="14" idx="3"/>
              <a:endCxn id="50" idx="0"/>
            </p:cNvCxnSpPr>
            <p:nvPr/>
          </p:nvCxnSpPr>
          <p:spPr>
            <a:xfrm flipH="1">
              <a:off x="2197109" y="4464000"/>
              <a:ext cx="1700538" cy="932489"/>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8E23967-5E0D-49BE-A1AB-A6693837E622}"/>
                </a:ext>
              </a:extLst>
            </p:cNvPr>
            <p:cNvSpPr txBox="1"/>
            <p:nvPr/>
          </p:nvSpPr>
          <p:spPr>
            <a:xfrm>
              <a:off x="997066" y="5396489"/>
              <a:ext cx="240008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Doesn’t behave like a machine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Involves people and organisations</a:t>
              </a:r>
            </a:p>
          </p:txBody>
        </p:sp>
        <p:sp>
          <p:nvSpPr>
            <p:cNvPr id="48" name="Oval 47">
              <a:extLst>
                <a:ext uri="{FF2B5EF4-FFF2-40B4-BE49-F238E27FC236}">
                  <a16:creationId xmlns:a16="http://schemas.microsoft.com/office/drawing/2014/main" id="{78BEDC82-F8D1-491A-BCEE-4899740A4F15}"/>
                </a:ext>
              </a:extLst>
            </p:cNvPr>
            <p:cNvSpPr/>
            <p:nvPr/>
          </p:nvSpPr>
          <p:spPr bwMode="auto">
            <a:xfrm>
              <a:off x="1208382" y="4503096"/>
              <a:ext cx="2951163" cy="717747"/>
            </a:xfrm>
            <a:prstGeom prst="ellipse">
              <a:avLst/>
            </a:prstGeom>
            <a:ln/>
          </p:spPr>
          <p:style>
            <a:lnRef idx="0">
              <a:schemeClr val="dk1"/>
            </a:lnRef>
            <a:fillRef idx="3">
              <a:schemeClr val="dk1"/>
            </a:fillRef>
            <a:effectRef idx="3">
              <a:schemeClr val="dk1"/>
            </a:effectRef>
            <a:fontRef idx="minor">
              <a:schemeClr val="lt1"/>
            </a:fontRef>
          </p:style>
          <p:txBody>
            <a:bodyPr wrap="none"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Social</a:t>
              </a:r>
              <a:r>
                <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 </a:t>
              </a: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construction</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61" name="Group 60" descr="Emergence and uncertainty&#10;Detailed requirements may not be known in advance&#10;Project manager has to deal with uncertainty">
            <a:extLst>
              <a:ext uri="{FF2B5EF4-FFF2-40B4-BE49-F238E27FC236}">
                <a16:creationId xmlns:a16="http://schemas.microsoft.com/office/drawing/2014/main" id="{C696E9FF-2627-4028-94D0-3D8D22194F1B}"/>
              </a:ext>
            </a:extLst>
          </p:cNvPr>
          <p:cNvGrpSpPr/>
          <p:nvPr/>
        </p:nvGrpSpPr>
        <p:grpSpPr>
          <a:xfrm>
            <a:off x="885123" y="1876122"/>
            <a:ext cx="4729574" cy="2226273"/>
            <a:chOff x="-149545" y="1602983"/>
            <a:chExt cx="4367133" cy="2339084"/>
          </a:xfrm>
        </p:grpSpPr>
        <p:cxnSp>
          <p:nvCxnSpPr>
            <p:cNvPr id="58" name="Straight Connector 57">
              <a:extLst>
                <a:ext uri="{FF2B5EF4-FFF2-40B4-BE49-F238E27FC236}">
                  <a16:creationId xmlns:a16="http://schemas.microsoft.com/office/drawing/2014/main" id="{A1B078E7-81EB-47E0-9DB7-BF88D66BA9D5}"/>
                </a:ext>
              </a:extLst>
            </p:cNvPr>
            <p:cNvCxnSpPr>
              <a:cxnSpLocks/>
              <a:stCxn id="14" idx="1"/>
              <a:endCxn id="59" idx="2"/>
            </p:cNvCxnSpPr>
            <p:nvPr/>
          </p:nvCxnSpPr>
          <p:spPr>
            <a:xfrm flipH="1" flipV="1">
              <a:off x="1148346" y="2993485"/>
              <a:ext cx="3069242" cy="784844"/>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AF86A58-F492-497D-AF17-771753B5A2B5}"/>
                </a:ext>
              </a:extLst>
            </p:cNvPr>
            <p:cNvSpPr txBox="1"/>
            <p:nvPr/>
          </p:nvSpPr>
          <p:spPr>
            <a:xfrm>
              <a:off x="-149545" y="1602983"/>
              <a:ext cx="2595782" cy="139050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Detailed requirements may not be known in advance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Project manager has to deal with uncertainty</a:t>
              </a:r>
            </a:p>
          </p:txBody>
        </p:sp>
        <p:sp>
          <p:nvSpPr>
            <p:cNvPr id="47" name="Oval 46">
              <a:extLst>
                <a:ext uri="{FF2B5EF4-FFF2-40B4-BE49-F238E27FC236}">
                  <a16:creationId xmlns:a16="http://schemas.microsoft.com/office/drawing/2014/main" id="{688993EC-B105-45F8-8640-B7F1D0C12541}"/>
                </a:ext>
              </a:extLst>
            </p:cNvPr>
            <p:cNvSpPr/>
            <p:nvPr/>
          </p:nvSpPr>
          <p:spPr bwMode="auto">
            <a:xfrm>
              <a:off x="1324229" y="3065576"/>
              <a:ext cx="2382226" cy="876491"/>
            </a:xfrm>
            <a:prstGeom prst="ellipse">
              <a:avLst/>
            </a:prstGeom>
            <a:ln/>
          </p:spPr>
          <p:style>
            <a:lnRef idx="0">
              <a:schemeClr val="dk1"/>
            </a:lnRef>
            <a:fillRef idx="3">
              <a:schemeClr val="dk1"/>
            </a:fillRef>
            <a:effectRef idx="3">
              <a:schemeClr val="dk1"/>
            </a:effectRef>
            <a:fontRef idx="minor">
              <a:schemeClr val="lt1"/>
            </a:fontRef>
          </p:style>
          <p:txBody>
            <a:bodyPr lIns="36000" tIns="46800" rIns="36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Emergence and uncertainty</a:t>
              </a:r>
              <a:endParaRPr kumimoji="0" lang="en-GB" sz="2000" b="0"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sp>
        <p:nvSpPr>
          <p:cNvPr id="14" name="Oval 13">
            <a:extLst>
              <a:ext uri="{FF2B5EF4-FFF2-40B4-BE49-F238E27FC236}">
                <a16:creationId xmlns:a16="http://schemas.microsoft.com/office/drawing/2014/main" id="{0630D157-6864-4D00-B142-70511BBF99A2}"/>
              </a:ext>
            </a:extLst>
          </p:cNvPr>
          <p:cNvSpPr/>
          <p:nvPr/>
        </p:nvSpPr>
        <p:spPr bwMode="auto">
          <a:xfrm>
            <a:off x="4906706" y="3814591"/>
            <a:ext cx="4834467" cy="901097"/>
          </a:xfrm>
          <a:prstGeom prst="ellipse">
            <a:avLst/>
          </a:prstGeom>
          <a:ln/>
        </p:spPr>
        <p:style>
          <a:lnRef idx="1">
            <a:schemeClr val="accent4"/>
          </a:lnRef>
          <a:fillRef idx="2">
            <a:schemeClr val="accent4"/>
          </a:fillRef>
          <a:effectRef idx="1">
            <a:schemeClr val="accent4"/>
          </a:effectRef>
          <a:fontRef idx="minor">
            <a:schemeClr val="dk1"/>
          </a:fontRef>
        </p:style>
        <p:txBody>
          <a:bodyPr lIns="36000" tIns="46800" rIns="36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Raleway"/>
                <a:ea typeface="+mn-ea"/>
                <a:cs typeface="+mn-cs"/>
              </a:rPr>
              <a:t>Project Characteristics</a:t>
            </a:r>
          </a:p>
        </p:txBody>
      </p:sp>
    </p:spTree>
    <p:extLst>
      <p:ext uri="{BB962C8B-B14F-4D97-AF65-F5344CB8AC3E}">
        <p14:creationId xmlns:p14="http://schemas.microsoft.com/office/powerpoint/2010/main" val="27555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9CA7F2B-7AE1-4FC0-B1E5-1A59F037B5A1}"/>
              </a:ext>
            </a:extLst>
          </p:cNvPr>
          <p:cNvSpPr>
            <a:spLocks noGrp="1" noChangeArrowheads="1"/>
          </p:cNvSpPr>
          <p:nvPr>
            <p:ph type="title"/>
          </p:nvPr>
        </p:nvSpPr>
        <p:spPr>
          <a:xfrm>
            <a:off x="2028093" y="0"/>
            <a:ext cx="6676172" cy="1282700"/>
          </a:xfrm>
        </p:spPr>
        <p:txBody>
          <a:bodyPr>
            <a:normAutofit fontScale="90000"/>
          </a:bodyPr>
          <a:lstStyle/>
          <a:p>
            <a:r>
              <a:rPr lang="en-GB" altLang="en-US" b="1" dirty="0"/>
              <a:t>Qualitative Risk Analysis</a:t>
            </a:r>
            <a:br>
              <a:rPr lang="en-GB" altLang="en-US" b="1" dirty="0"/>
            </a:br>
            <a:r>
              <a:rPr lang="en-GB" altLang="en-US" b="1" dirty="0"/>
              <a:t>Risk impact Matrix</a:t>
            </a:r>
          </a:p>
        </p:txBody>
      </p:sp>
      <p:sp>
        <p:nvSpPr>
          <p:cNvPr id="10263" name="Text Box 23">
            <a:extLst>
              <a:ext uri="{FF2B5EF4-FFF2-40B4-BE49-F238E27FC236}">
                <a16:creationId xmlns:a16="http://schemas.microsoft.com/office/drawing/2014/main" id="{BA34FD5E-4901-4344-8749-F55CBD637174}"/>
              </a:ext>
            </a:extLst>
          </p:cNvPr>
          <p:cNvSpPr txBox="1">
            <a:spLocks noChangeArrowheads="1"/>
          </p:cNvSpPr>
          <p:nvPr/>
        </p:nvSpPr>
        <p:spPr bwMode="auto">
          <a:xfrm>
            <a:off x="9845232" y="1615470"/>
            <a:ext cx="22155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61D48"/>
                </a:solidFill>
                <a:effectLst/>
                <a:uLnTx/>
                <a:uFillTx/>
                <a:latin typeface="Raleway" panose="020B0503030101060003" pitchFamily="34" charset="0"/>
                <a:ea typeface="+mn-ea"/>
                <a:cs typeface="Arial" panose="020B0604020202020204" pitchFamily="34" charset="0"/>
              </a:rPr>
              <a:t>The closer a risk gets to this corner, the more important it becomes</a:t>
            </a:r>
            <a:endParaRPr kumimoji="0" lang="en-GB" altLang="en-US" sz="2000" b="1" i="1" u="none" strike="noStrike" kern="1200" cap="none" spc="0" normalizeH="0" baseline="0" noProof="0" dirty="0">
              <a:ln>
                <a:noFill/>
              </a:ln>
              <a:solidFill>
                <a:srgbClr val="061D48"/>
              </a:solidFill>
              <a:effectLst/>
              <a:uLnTx/>
              <a:uFillTx/>
              <a:latin typeface="Raleway" panose="020B0503030101060003" pitchFamily="34" charset="0"/>
              <a:ea typeface="+mn-ea"/>
              <a:cs typeface="Arial" panose="020B0604020202020204" pitchFamily="34" charset="0"/>
            </a:endParaRPr>
          </a:p>
        </p:txBody>
      </p:sp>
      <p:sp>
        <p:nvSpPr>
          <p:cNvPr id="10264" name="Line 24">
            <a:extLst>
              <a:ext uri="{FF2B5EF4-FFF2-40B4-BE49-F238E27FC236}">
                <a16:creationId xmlns:a16="http://schemas.microsoft.com/office/drawing/2014/main" id="{08C4E2E9-D00F-4013-9B3C-F2B8D0E606BC}"/>
              </a:ext>
              <a:ext uri="{C183D7F6-B498-43B3-948B-1728B52AA6E4}">
                <adec:decorative xmlns:adec="http://schemas.microsoft.com/office/drawing/2017/decorative" val="1"/>
              </a:ext>
            </a:extLst>
          </p:cNvPr>
          <p:cNvSpPr>
            <a:spLocks noChangeShapeType="1"/>
          </p:cNvSpPr>
          <p:nvPr/>
        </p:nvSpPr>
        <p:spPr bwMode="auto">
          <a:xfrm flipH="1">
            <a:off x="8036168" y="1765140"/>
            <a:ext cx="1750225" cy="225706"/>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61D48"/>
              </a:solidFill>
              <a:effectLst/>
              <a:uLnTx/>
              <a:uFillTx/>
              <a:latin typeface="Raleway"/>
              <a:ea typeface="+mn-ea"/>
              <a:cs typeface="+mn-cs"/>
            </a:endParaRPr>
          </a:p>
        </p:txBody>
      </p:sp>
      <p:pic>
        <p:nvPicPr>
          <p:cNvPr id="25" name="Picture 1" descr="Risk Management Matrix (probability/severity)">
            <a:extLst>
              <a:ext uri="{FF2B5EF4-FFF2-40B4-BE49-F238E27FC236}">
                <a16:creationId xmlns:a16="http://schemas.microsoft.com/office/drawing/2014/main" id="{A266D615-D786-46B5-9C99-4BBB629CD7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71" b="9101"/>
          <a:stretch/>
        </p:blipFill>
        <p:spPr bwMode="auto">
          <a:xfrm>
            <a:off x="1776046" y="1587016"/>
            <a:ext cx="7799817" cy="462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3FAE98C-B48B-4689-B72B-39FD4653E27E}"/>
              </a:ext>
            </a:extLst>
          </p:cNvPr>
          <p:cNvSpPr txBox="1"/>
          <p:nvPr/>
        </p:nvSpPr>
        <p:spPr>
          <a:xfrm>
            <a:off x="4419775" y="6205342"/>
            <a:ext cx="121860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61D48"/>
                </a:solidFill>
                <a:effectLst/>
                <a:uLnTx/>
                <a:uFillTx/>
                <a:latin typeface="Raleway"/>
                <a:ea typeface="+mn-ea"/>
                <a:cs typeface="+mn-cs"/>
              </a:rPr>
              <a:t>Impact</a:t>
            </a:r>
          </a:p>
        </p:txBody>
      </p:sp>
      <p:sp>
        <p:nvSpPr>
          <p:cNvPr id="7" name="TextBox 6">
            <a:extLst>
              <a:ext uri="{FF2B5EF4-FFF2-40B4-BE49-F238E27FC236}">
                <a16:creationId xmlns:a16="http://schemas.microsoft.com/office/drawing/2014/main" id="{60DF1285-BA11-4584-B39B-A60C68D50BF8}"/>
              </a:ext>
            </a:extLst>
          </p:cNvPr>
          <p:cNvSpPr txBox="1"/>
          <p:nvPr/>
        </p:nvSpPr>
        <p:spPr>
          <a:xfrm>
            <a:off x="138891" y="3610424"/>
            <a:ext cx="181376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61D48"/>
                </a:solidFill>
                <a:effectLst/>
                <a:uLnTx/>
                <a:uFillTx/>
                <a:latin typeface="Raleway"/>
                <a:ea typeface="+mn-ea"/>
                <a:cs typeface="+mn-cs"/>
              </a:rPr>
              <a:t>Probability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p:bldP spid="10264" grpId="0" animBg="1"/>
      <p:bldP spid="2"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D3F6-44BB-402A-8398-A4491A892C56}"/>
              </a:ext>
            </a:extLst>
          </p:cNvPr>
          <p:cNvSpPr>
            <a:spLocks noGrp="1"/>
          </p:cNvSpPr>
          <p:nvPr>
            <p:ph type="title"/>
          </p:nvPr>
        </p:nvSpPr>
        <p:spPr>
          <a:xfrm>
            <a:off x="1844299" y="61306"/>
            <a:ext cx="6314964" cy="1325563"/>
          </a:xfrm>
        </p:spPr>
        <p:txBody>
          <a:bodyPr>
            <a:normAutofit/>
          </a:bodyPr>
          <a:lstStyle/>
          <a:p>
            <a:r>
              <a:rPr lang="en-GB" dirty="0"/>
              <a:t>Threat Strategies</a:t>
            </a:r>
            <a:br>
              <a:rPr lang="en-GB" dirty="0"/>
            </a:br>
            <a:r>
              <a:rPr lang="en-GB" sz="3600" b="0" dirty="0"/>
              <a:t>(PMI, 2021, p.123)</a:t>
            </a:r>
            <a:endParaRPr lang="en-GB" b="0" dirty="0"/>
          </a:p>
        </p:txBody>
      </p:sp>
      <p:graphicFrame>
        <p:nvGraphicFramePr>
          <p:cNvPr id="3" name="Table 2">
            <a:extLst>
              <a:ext uri="{FF2B5EF4-FFF2-40B4-BE49-F238E27FC236}">
                <a16:creationId xmlns:a16="http://schemas.microsoft.com/office/drawing/2014/main" id="{22613CC8-6B5C-4C39-9572-140A468C9B10}"/>
              </a:ext>
            </a:extLst>
          </p:cNvPr>
          <p:cNvGraphicFramePr>
            <a:graphicFrameLocks noGrp="1"/>
          </p:cNvGraphicFramePr>
          <p:nvPr/>
        </p:nvGraphicFramePr>
        <p:xfrm>
          <a:off x="369278" y="1550520"/>
          <a:ext cx="9038491" cy="5246174"/>
        </p:xfrm>
        <a:graphic>
          <a:graphicData uri="http://schemas.openxmlformats.org/drawingml/2006/table">
            <a:tbl>
              <a:tblPr firstRow="1"/>
              <a:tblGrid>
                <a:gridCol w="1793630">
                  <a:extLst>
                    <a:ext uri="{9D8B030D-6E8A-4147-A177-3AD203B41FA5}">
                      <a16:colId xmlns:a16="http://schemas.microsoft.com/office/drawing/2014/main" val="20000"/>
                    </a:ext>
                  </a:extLst>
                </a:gridCol>
                <a:gridCol w="7244861">
                  <a:extLst>
                    <a:ext uri="{9D8B030D-6E8A-4147-A177-3AD203B41FA5}">
                      <a16:colId xmlns:a16="http://schemas.microsoft.com/office/drawing/2014/main" val="20001"/>
                    </a:ext>
                  </a:extLst>
                </a:gridCol>
              </a:tblGrid>
              <a:tr h="373667">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STRATEGY</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DEFINITION</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1548251">
                <a:tc>
                  <a:txBody>
                    <a:bodyPr/>
                    <a:lstStyle/>
                    <a:p>
                      <a:pPr algn="ctr" fontAlgn="base">
                        <a:lnSpc>
                          <a:spcPct val="100000"/>
                        </a:lnSpc>
                      </a:pPr>
                      <a:r>
                        <a:rPr lang="en-GB" sz="1800" b="1" dirty="0">
                          <a:solidFill>
                            <a:srgbClr val="071D49"/>
                          </a:solidFill>
                          <a:latin typeface="Raleway" panose="020B0503030101060003" pitchFamily="34" charset="0"/>
                          <a:cs typeface="Arial" pitchFamily="34" charset="0"/>
                        </a:rPr>
                        <a:t>ESCALATE:</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cs typeface="Arial" pitchFamily="34" charset="0"/>
                        </a:rPr>
                        <a:t>Escalation is appropriate when the project team or project sponsor agrees that a threat is outside the scope of the project or that the proposed response would exceed the project manager's authority.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366434"/>
                  </a:ext>
                </a:extLst>
              </a:tr>
              <a:tr h="846760">
                <a:tc>
                  <a:txBody>
                    <a:bodyPr/>
                    <a:lstStyle/>
                    <a:p>
                      <a:pPr algn="ctr" fontAlgn="base">
                        <a:lnSpc>
                          <a:spcPct val="100000"/>
                        </a:lnSpc>
                      </a:pPr>
                      <a:r>
                        <a:rPr lang="en-US" sz="1800" b="1" dirty="0">
                          <a:solidFill>
                            <a:srgbClr val="071D49"/>
                          </a:solidFill>
                          <a:latin typeface="Raleway" panose="020B0503030101060003" pitchFamily="34" charset="0"/>
                          <a:cs typeface="Arial" pitchFamily="34" charset="0"/>
                        </a:rPr>
                        <a:t>AVOID:</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altLang="en-US" sz="1800" dirty="0">
                          <a:solidFill>
                            <a:srgbClr val="071D49"/>
                          </a:solidFill>
                          <a:latin typeface="Raleway" panose="020B0503030101060003" pitchFamily="34" charset="0"/>
                        </a:rPr>
                        <a:t>When the project team acts to eliminate the threat or protect the project from its impact.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951">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TRANSFER:</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Transfer involves shifting ownership of a threat to a third party to manage the risk and to bear the impact if the threat occurs.</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6760">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MITIGATE:</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Action is taken to reduce the probability of occurrence and/or the impact of a threat. Early mitigation is usually more effective.</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1785">
                <a:tc>
                  <a:txBody>
                    <a:bodyPr/>
                    <a:lstStyle/>
                    <a:p>
                      <a:pPr algn="ctr">
                        <a:lnSpc>
                          <a:spcPct val="100000"/>
                        </a:lnSpc>
                        <a:spcBef>
                          <a:spcPts val="300"/>
                        </a:spcBef>
                        <a:spcAft>
                          <a:spcPts val="300"/>
                        </a:spcAft>
                        <a:tabLst>
                          <a:tab pos="2049145" algn="l"/>
                        </a:tabLst>
                      </a:pPr>
                      <a:r>
                        <a:rPr lang="en-GB" sz="1800" b="1" dirty="0">
                          <a:solidFill>
                            <a:srgbClr val="071D49"/>
                          </a:solidFill>
                          <a:latin typeface="Raleway" panose="020B0503030101060003" pitchFamily="34" charset="0"/>
                          <a:ea typeface="Times New Roman"/>
                          <a:cs typeface="Arial" pitchFamily="34" charset="0"/>
                        </a:rPr>
                        <a:t>ACCEPT</a:t>
                      </a:r>
                      <a:r>
                        <a:rPr lang="en-GB" sz="1800" dirty="0">
                          <a:solidFill>
                            <a:srgbClr val="071D49"/>
                          </a:solidFill>
                          <a:latin typeface="Raleway" panose="020B0503030101060003" pitchFamily="34" charset="0"/>
                          <a:ea typeface="Times New Roman"/>
                          <a:cs typeface="Arial" pitchFamily="34" charset="0"/>
                        </a:rPr>
                        <a:t>:</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b="0" dirty="0">
                          <a:solidFill>
                            <a:srgbClr val="071D49"/>
                          </a:solidFill>
                          <a:latin typeface="Raleway" panose="020B0503030101060003" pitchFamily="34" charset="0"/>
                          <a:ea typeface="Times New Roman"/>
                          <a:cs typeface="Arial" pitchFamily="34" charset="0"/>
                        </a:rPr>
                        <a:t>Acknowledge the existence of a threat, but no proactive action is taken.</a:t>
                      </a:r>
                      <a:endParaRPr lang="en-GB" sz="1800" b="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4701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8DF-CDDC-4E6D-9B30-A0283B2F1AEF}"/>
              </a:ext>
            </a:extLst>
          </p:cNvPr>
          <p:cNvSpPr>
            <a:spLocks noGrp="1"/>
          </p:cNvSpPr>
          <p:nvPr>
            <p:ph type="ctrTitle"/>
          </p:nvPr>
        </p:nvSpPr>
        <p:spPr/>
        <p:txBody>
          <a:bodyPr/>
          <a:lstStyle/>
          <a:p>
            <a:r>
              <a:rPr lang="en-TT" dirty="0"/>
              <a:t>Project Charter</a:t>
            </a:r>
          </a:p>
        </p:txBody>
      </p:sp>
      <p:sp>
        <p:nvSpPr>
          <p:cNvPr id="3" name="Subtitle 2">
            <a:extLst>
              <a:ext uri="{FF2B5EF4-FFF2-40B4-BE49-F238E27FC236}">
                <a16:creationId xmlns:a16="http://schemas.microsoft.com/office/drawing/2014/main" id="{CDF1EA8D-C810-4D6E-ABB9-5FB9A2E784C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48564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F684-9223-4291-A3B9-5052DFED67DB}"/>
              </a:ext>
            </a:extLst>
          </p:cNvPr>
          <p:cNvSpPr>
            <a:spLocks noGrp="1"/>
          </p:cNvSpPr>
          <p:nvPr>
            <p:ph type="title"/>
          </p:nvPr>
        </p:nvSpPr>
        <p:spPr>
          <a:xfrm>
            <a:off x="2982585" y="61306"/>
            <a:ext cx="4978378" cy="1325563"/>
          </a:xfrm>
        </p:spPr>
        <p:txBody>
          <a:bodyPr/>
          <a:lstStyle/>
          <a:p>
            <a:r>
              <a:rPr lang="en-GB" dirty="0"/>
              <a:t>Purpose of the Project Charter</a:t>
            </a:r>
          </a:p>
        </p:txBody>
      </p:sp>
      <p:sp>
        <p:nvSpPr>
          <p:cNvPr id="3" name="Content Placeholder 2">
            <a:extLst>
              <a:ext uri="{FF2B5EF4-FFF2-40B4-BE49-F238E27FC236}">
                <a16:creationId xmlns:a16="http://schemas.microsoft.com/office/drawing/2014/main" id="{3545F3F2-4D2B-42DA-8614-11A33EA2F4B6}"/>
              </a:ext>
            </a:extLst>
          </p:cNvPr>
          <p:cNvSpPr>
            <a:spLocks noGrp="1"/>
          </p:cNvSpPr>
          <p:nvPr>
            <p:ph idx="1"/>
          </p:nvPr>
        </p:nvSpPr>
        <p:spPr>
          <a:xfrm>
            <a:off x="838200" y="1825624"/>
            <a:ext cx="10515600" cy="4761155"/>
          </a:xfrm>
        </p:spPr>
        <p:txBody>
          <a:bodyPr>
            <a:normAutofit/>
          </a:bodyPr>
          <a:lstStyle/>
          <a:p>
            <a:r>
              <a:rPr lang="en-GB" sz="2800" dirty="0"/>
              <a:t>Bring together Project Start Up into one document for project governance</a:t>
            </a:r>
          </a:p>
          <a:p>
            <a:pPr lvl="1"/>
            <a:r>
              <a:rPr lang="en-GB" dirty="0"/>
              <a:t>Formal/informal</a:t>
            </a:r>
          </a:p>
          <a:p>
            <a:pPr lvl="1"/>
            <a:r>
              <a:rPr lang="en-GB" dirty="0"/>
              <a:t>its background </a:t>
            </a:r>
          </a:p>
          <a:p>
            <a:pPr lvl="1"/>
            <a:r>
              <a:rPr lang="en-GB" dirty="0"/>
              <a:t>the reasons why it is being carried out </a:t>
            </a:r>
          </a:p>
          <a:p>
            <a:pPr lvl="1"/>
            <a:r>
              <a:rPr lang="en-GB" dirty="0"/>
              <a:t>the choice of options available for the project approach and outcome (it is important to include a ‘do nothing’ option to aid effective decision making) </a:t>
            </a:r>
          </a:p>
          <a:p>
            <a:pPr lvl="1"/>
            <a:r>
              <a:rPr lang="en-GB" dirty="0"/>
              <a:t>the planned benefits the known risks </a:t>
            </a:r>
          </a:p>
          <a:p>
            <a:pPr lvl="1"/>
            <a:r>
              <a:rPr lang="en-GB" dirty="0"/>
              <a:t>costs </a:t>
            </a:r>
          </a:p>
          <a:p>
            <a:pPr lvl="1"/>
            <a:r>
              <a:rPr lang="en-GB" dirty="0"/>
              <a:t>the timescales envisaged</a:t>
            </a:r>
          </a:p>
          <a:p>
            <a:pPr lvl="1"/>
            <a:r>
              <a:rPr lang="en-GB" dirty="0"/>
              <a:t>Owned by Project sponsor – Maintained by Project Manager</a:t>
            </a:r>
          </a:p>
          <a:p>
            <a:endParaRPr lang="en-GB" dirty="0"/>
          </a:p>
        </p:txBody>
      </p:sp>
      <p:grpSp>
        <p:nvGrpSpPr>
          <p:cNvPr id="4" name="Group 3" descr="Stewardship &amp; Governance">
            <a:extLst>
              <a:ext uri="{FF2B5EF4-FFF2-40B4-BE49-F238E27FC236}">
                <a16:creationId xmlns:a16="http://schemas.microsoft.com/office/drawing/2014/main" id="{D36EDCD8-D099-4234-8A58-EC0633587192}"/>
              </a:ext>
            </a:extLst>
          </p:cNvPr>
          <p:cNvGrpSpPr/>
          <p:nvPr/>
        </p:nvGrpSpPr>
        <p:grpSpPr>
          <a:xfrm>
            <a:off x="1604302" y="55593"/>
            <a:ext cx="1324878" cy="1310181"/>
            <a:chOff x="980228" y="4293977"/>
            <a:chExt cx="1687103" cy="1537678"/>
          </a:xfrm>
        </p:grpSpPr>
        <p:sp>
          <p:nvSpPr>
            <p:cNvPr id="5" name="Oval 4">
              <a:extLst>
                <a:ext uri="{FF2B5EF4-FFF2-40B4-BE49-F238E27FC236}">
                  <a16:creationId xmlns:a16="http://schemas.microsoft.com/office/drawing/2014/main" id="{752A5E87-677A-4DB9-9A7B-831C2970DCA7}"/>
                </a:ext>
              </a:extLst>
            </p:cNvPr>
            <p:cNvSpPr/>
            <p:nvPr/>
          </p:nvSpPr>
          <p:spPr>
            <a:xfrm>
              <a:off x="1048234" y="4293977"/>
              <a:ext cx="1553863" cy="1537678"/>
            </a:xfrm>
            <a:prstGeom prst="ellipse">
              <a:avLst/>
            </a:prstGeom>
            <a:solidFill>
              <a:srgbClr val="FFCC99"/>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D000"/>
                </a:solidFill>
                <a:effectLst/>
                <a:uLnTx/>
                <a:uFillTx/>
                <a:latin typeface="Raleway"/>
                <a:ea typeface="+mn-ea"/>
                <a:cs typeface="+mn-cs"/>
              </a:endParaRPr>
            </a:p>
          </p:txBody>
        </p:sp>
        <p:sp>
          <p:nvSpPr>
            <p:cNvPr id="6" name="TextBox 5">
              <a:extLst>
                <a:ext uri="{FF2B5EF4-FFF2-40B4-BE49-F238E27FC236}">
                  <a16:creationId xmlns:a16="http://schemas.microsoft.com/office/drawing/2014/main" id="{7DBFD70E-9C8F-41D2-8B3D-141BD834F7DA}"/>
                </a:ext>
              </a:extLst>
            </p:cNvPr>
            <p:cNvSpPr txBox="1"/>
            <p:nvPr/>
          </p:nvSpPr>
          <p:spPr>
            <a:xfrm>
              <a:off x="980228" y="4621116"/>
              <a:ext cx="1687103" cy="79106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Stewardship &amp; Governance</a:t>
              </a:r>
              <a:endParaRPr kumimoji="0" lang="en-GB" sz="8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endParaRPr>
            </a:p>
          </p:txBody>
        </p:sp>
        <p:pic>
          <p:nvPicPr>
            <p:cNvPr id="7" name="Graphic 6" descr="Care outline">
              <a:extLst>
                <a:ext uri="{FF2B5EF4-FFF2-40B4-BE49-F238E27FC236}">
                  <a16:creationId xmlns:a16="http://schemas.microsoft.com/office/drawing/2014/main" id="{576BACAF-8E6B-4F07-A269-5A64A296DD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2556" y="4316733"/>
              <a:ext cx="442446" cy="442446"/>
            </a:xfrm>
            <a:prstGeom prst="rect">
              <a:avLst/>
            </a:prstGeom>
          </p:spPr>
        </p:pic>
        <p:pic>
          <p:nvPicPr>
            <p:cNvPr id="8" name="Graphic 7" descr="Clipboard outline">
              <a:extLst>
                <a:ext uri="{FF2B5EF4-FFF2-40B4-BE49-F238E27FC236}">
                  <a16:creationId xmlns:a16="http://schemas.microsoft.com/office/drawing/2014/main" id="{80B2ADF2-58B2-4980-AC07-714B7E0629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8613" y="5266065"/>
              <a:ext cx="442446" cy="442446"/>
            </a:xfrm>
            <a:prstGeom prst="rect">
              <a:avLst/>
            </a:prstGeom>
          </p:spPr>
        </p:pic>
      </p:grpSp>
    </p:spTree>
    <p:extLst>
      <p:ext uri="{BB962C8B-B14F-4D97-AF65-F5344CB8AC3E}">
        <p14:creationId xmlns:p14="http://schemas.microsoft.com/office/powerpoint/2010/main" val="2836144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0836-C919-479E-8209-4F2FCA1426A1}"/>
              </a:ext>
            </a:extLst>
          </p:cNvPr>
          <p:cNvSpPr>
            <a:spLocks noGrp="1"/>
          </p:cNvSpPr>
          <p:nvPr>
            <p:ph type="title"/>
          </p:nvPr>
        </p:nvSpPr>
        <p:spPr>
          <a:xfrm>
            <a:off x="4475626" y="178721"/>
            <a:ext cx="5084121" cy="1325563"/>
          </a:xfrm>
        </p:spPr>
        <p:txBody>
          <a:bodyPr>
            <a:noAutofit/>
          </a:bodyPr>
          <a:lstStyle/>
          <a:p>
            <a:r>
              <a:rPr lang="en-GB" sz="3200" dirty="0"/>
              <a:t>End Result: Project Charter (from PMI, 2017) also called a Project Initiation Document (PID)</a:t>
            </a:r>
          </a:p>
        </p:txBody>
      </p:sp>
      <p:sp>
        <p:nvSpPr>
          <p:cNvPr id="3" name="Content Placeholder 2">
            <a:extLst>
              <a:ext uri="{FF2B5EF4-FFF2-40B4-BE49-F238E27FC236}">
                <a16:creationId xmlns:a16="http://schemas.microsoft.com/office/drawing/2014/main" id="{7F224BD6-A742-4356-AC49-35B215C3BAC7}"/>
              </a:ext>
            </a:extLst>
          </p:cNvPr>
          <p:cNvSpPr>
            <a:spLocks noGrp="1"/>
          </p:cNvSpPr>
          <p:nvPr>
            <p:ph idx="1"/>
          </p:nvPr>
        </p:nvSpPr>
        <p:spPr>
          <a:xfrm>
            <a:off x="838201" y="1937982"/>
            <a:ext cx="6772700" cy="4972333"/>
          </a:xfrm>
        </p:spPr>
        <p:txBody>
          <a:bodyPr>
            <a:normAutofit lnSpcReduction="10000"/>
          </a:bodyPr>
          <a:lstStyle/>
          <a:p>
            <a:pPr marL="0" indent="0">
              <a:lnSpc>
                <a:spcPct val="120000"/>
              </a:lnSpc>
              <a:spcBef>
                <a:spcPts val="0"/>
              </a:spcBef>
              <a:spcAft>
                <a:spcPts val="200"/>
              </a:spcAft>
              <a:buNone/>
            </a:pPr>
            <a:r>
              <a:rPr lang="en-GB" sz="1600" b="1" dirty="0"/>
              <a:t>Contents of a Project Charter:</a:t>
            </a:r>
          </a:p>
          <a:p>
            <a:pPr>
              <a:lnSpc>
                <a:spcPct val="120000"/>
              </a:lnSpc>
              <a:spcBef>
                <a:spcPts val="0"/>
              </a:spcBef>
              <a:spcAft>
                <a:spcPts val="200"/>
              </a:spcAft>
            </a:pPr>
            <a:r>
              <a:rPr lang="en-GB" sz="1600" dirty="0"/>
              <a:t>Project Purpose</a:t>
            </a:r>
          </a:p>
          <a:p>
            <a:pPr>
              <a:lnSpc>
                <a:spcPct val="120000"/>
              </a:lnSpc>
              <a:spcBef>
                <a:spcPts val="0"/>
              </a:spcBef>
              <a:spcAft>
                <a:spcPts val="200"/>
              </a:spcAft>
            </a:pPr>
            <a:r>
              <a:rPr lang="en-GB" sz="1600" dirty="0"/>
              <a:t>Measurable project objectives and related success criteria</a:t>
            </a:r>
          </a:p>
          <a:p>
            <a:pPr>
              <a:lnSpc>
                <a:spcPct val="120000"/>
              </a:lnSpc>
              <a:spcBef>
                <a:spcPts val="0"/>
              </a:spcBef>
              <a:spcAft>
                <a:spcPts val="200"/>
              </a:spcAft>
            </a:pPr>
            <a:r>
              <a:rPr lang="en-GB" sz="1600" dirty="0"/>
              <a:t>High-level requirements</a:t>
            </a:r>
          </a:p>
          <a:p>
            <a:pPr>
              <a:lnSpc>
                <a:spcPct val="120000"/>
              </a:lnSpc>
              <a:spcBef>
                <a:spcPts val="0"/>
              </a:spcBef>
              <a:spcAft>
                <a:spcPts val="200"/>
              </a:spcAft>
            </a:pPr>
            <a:r>
              <a:rPr lang="en-GB" sz="1600" dirty="0"/>
              <a:t>High-level project description, boundaries and key deliverables</a:t>
            </a:r>
          </a:p>
          <a:p>
            <a:pPr>
              <a:lnSpc>
                <a:spcPct val="120000"/>
              </a:lnSpc>
              <a:spcBef>
                <a:spcPts val="0"/>
              </a:spcBef>
              <a:spcAft>
                <a:spcPts val="200"/>
              </a:spcAft>
            </a:pPr>
            <a:r>
              <a:rPr lang="en-GB" sz="1600" dirty="0"/>
              <a:t>Overall project risk</a:t>
            </a:r>
          </a:p>
          <a:p>
            <a:pPr>
              <a:lnSpc>
                <a:spcPct val="120000"/>
              </a:lnSpc>
              <a:spcBef>
                <a:spcPts val="0"/>
              </a:spcBef>
              <a:spcAft>
                <a:spcPts val="200"/>
              </a:spcAft>
            </a:pPr>
            <a:r>
              <a:rPr lang="en-GB" sz="1600" dirty="0"/>
              <a:t>Summary milestone schedule</a:t>
            </a:r>
          </a:p>
          <a:p>
            <a:pPr>
              <a:lnSpc>
                <a:spcPct val="120000"/>
              </a:lnSpc>
              <a:spcBef>
                <a:spcPts val="0"/>
              </a:spcBef>
              <a:spcAft>
                <a:spcPts val="200"/>
              </a:spcAft>
            </a:pPr>
            <a:r>
              <a:rPr lang="en-GB" sz="1600" dirty="0"/>
              <a:t>Preapproved financial resources</a:t>
            </a:r>
          </a:p>
          <a:p>
            <a:pPr>
              <a:lnSpc>
                <a:spcPct val="120000"/>
              </a:lnSpc>
              <a:spcBef>
                <a:spcPts val="0"/>
              </a:spcBef>
              <a:spcAft>
                <a:spcPts val="200"/>
              </a:spcAft>
            </a:pPr>
            <a:r>
              <a:rPr lang="en-GB" sz="1600" dirty="0"/>
              <a:t>Key stakeholder list</a:t>
            </a:r>
          </a:p>
          <a:p>
            <a:pPr>
              <a:lnSpc>
                <a:spcPct val="120000"/>
              </a:lnSpc>
              <a:spcBef>
                <a:spcPts val="0"/>
              </a:spcBef>
              <a:spcAft>
                <a:spcPts val="200"/>
              </a:spcAft>
            </a:pPr>
            <a:r>
              <a:rPr lang="en-GB" sz="1600" dirty="0"/>
              <a:t>Project approval requirements (what constitutes success, who decides the project is successful, who signs off o the project</a:t>
            </a:r>
          </a:p>
          <a:p>
            <a:pPr>
              <a:lnSpc>
                <a:spcPct val="120000"/>
              </a:lnSpc>
              <a:spcBef>
                <a:spcPts val="0"/>
              </a:spcBef>
              <a:spcAft>
                <a:spcPts val="200"/>
              </a:spcAft>
            </a:pPr>
            <a:r>
              <a:rPr lang="en-GB" sz="1600" dirty="0"/>
              <a:t>Project exit criteria (i.e.. What are the conditions to be met In order to close or to cancel the project or phase)</a:t>
            </a:r>
          </a:p>
          <a:p>
            <a:pPr>
              <a:lnSpc>
                <a:spcPct val="120000"/>
              </a:lnSpc>
              <a:spcBef>
                <a:spcPts val="0"/>
              </a:spcBef>
              <a:spcAft>
                <a:spcPts val="200"/>
              </a:spcAft>
            </a:pPr>
            <a:r>
              <a:rPr lang="en-GB" sz="1600" dirty="0"/>
              <a:t>Assigned project management, responsibility, and authority level</a:t>
            </a:r>
          </a:p>
          <a:p>
            <a:pPr>
              <a:lnSpc>
                <a:spcPct val="120000"/>
              </a:lnSpc>
              <a:spcBef>
                <a:spcPts val="0"/>
              </a:spcBef>
              <a:spcAft>
                <a:spcPts val="200"/>
              </a:spcAft>
            </a:pPr>
            <a:r>
              <a:rPr lang="en-GB" sz="1600" dirty="0"/>
              <a:t>Name and authority of the sponsor or other person(s) authorising the project charter</a:t>
            </a:r>
          </a:p>
          <a:p>
            <a:pPr marL="0" indent="0">
              <a:lnSpc>
                <a:spcPct val="120000"/>
              </a:lnSpc>
              <a:spcBef>
                <a:spcPts val="0"/>
              </a:spcBef>
              <a:spcAft>
                <a:spcPts val="200"/>
              </a:spcAft>
              <a:buNone/>
            </a:pPr>
            <a:endParaRPr lang="en-GB" sz="1600" dirty="0"/>
          </a:p>
        </p:txBody>
      </p:sp>
      <p:sp>
        <p:nvSpPr>
          <p:cNvPr id="4" name="Right Bracket 3">
            <a:extLst>
              <a:ext uri="{FF2B5EF4-FFF2-40B4-BE49-F238E27FC236}">
                <a16:creationId xmlns:a16="http://schemas.microsoft.com/office/drawing/2014/main" id="{C59E31FE-637A-468F-861A-8682A2F86D4E}"/>
              </a:ext>
              <a:ext uri="{C183D7F6-B498-43B3-948B-1728B52AA6E4}">
                <adec:decorative xmlns:adec="http://schemas.microsoft.com/office/drawing/2017/decorative" val="1"/>
              </a:ext>
            </a:extLst>
          </p:cNvPr>
          <p:cNvSpPr/>
          <p:nvPr/>
        </p:nvSpPr>
        <p:spPr>
          <a:xfrm>
            <a:off x="7557446" y="2347415"/>
            <a:ext cx="245092" cy="1037885"/>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5" name="TextBox 4">
            <a:extLst>
              <a:ext uri="{FF2B5EF4-FFF2-40B4-BE49-F238E27FC236}">
                <a16:creationId xmlns:a16="http://schemas.microsoft.com/office/drawing/2014/main" id="{AF2CEAAD-2D6E-419C-9295-56DAA60F7FDC}"/>
              </a:ext>
            </a:extLst>
          </p:cNvPr>
          <p:cNvSpPr txBox="1"/>
          <p:nvPr/>
        </p:nvSpPr>
        <p:spPr>
          <a:xfrm>
            <a:off x="7802538" y="2520624"/>
            <a:ext cx="395813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Raleway" panose="020B0503030101060003" pitchFamily="34" charset="0"/>
                <a:ea typeface="+mn-ea"/>
                <a:cs typeface="+mn-cs"/>
              </a:rPr>
              <a:t>What?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Raleway" panose="020B0503030101060003" pitchFamily="34" charset="0"/>
                <a:ea typeface="+mn-ea"/>
                <a:cs typeface="+mn-cs"/>
              </a:rPr>
              <a:t>Purpose, objectives, requirements</a:t>
            </a:r>
          </a:p>
        </p:txBody>
      </p:sp>
      <p:sp>
        <p:nvSpPr>
          <p:cNvPr id="6" name="TextBox 5">
            <a:extLst>
              <a:ext uri="{FF2B5EF4-FFF2-40B4-BE49-F238E27FC236}">
                <a16:creationId xmlns:a16="http://schemas.microsoft.com/office/drawing/2014/main" id="{A12BD3DF-7C67-4DCE-9AD9-A9326E4E2F45}"/>
              </a:ext>
            </a:extLst>
          </p:cNvPr>
          <p:cNvSpPr txBox="1"/>
          <p:nvPr/>
        </p:nvSpPr>
        <p:spPr>
          <a:xfrm>
            <a:off x="7876302" y="3397439"/>
            <a:ext cx="7569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Raleway" panose="020B0503030101060003" pitchFamily="34" charset="0"/>
                <a:ea typeface="+mn-ea"/>
                <a:cs typeface="+mn-cs"/>
              </a:rPr>
              <a:t>Risks</a:t>
            </a:r>
          </a:p>
        </p:txBody>
      </p:sp>
      <p:sp>
        <p:nvSpPr>
          <p:cNvPr id="7" name="Right Bracket 6">
            <a:extLst>
              <a:ext uri="{FF2B5EF4-FFF2-40B4-BE49-F238E27FC236}">
                <a16:creationId xmlns:a16="http://schemas.microsoft.com/office/drawing/2014/main" id="{308B9575-45C0-40B1-9347-5128B32E9AE7}"/>
              </a:ext>
              <a:ext uri="{C183D7F6-B498-43B3-948B-1728B52AA6E4}">
                <adec:decorative xmlns:adec="http://schemas.microsoft.com/office/drawing/2017/decorative" val="1"/>
              </a:ext>
            </a:extLst>
          </p:cNvPr>
          <p:cNvSpPr/>
          <p:nvPr/>
        </p:nvSpPr>
        <p:spPr>
          <a:xfrm>
            <a:off x="7584174" y="3766770"/>
            <a:ext cx="292128" cy="445839"/>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8" name="TextBox 7">
            <a:extLst>
              <a:ext uri="{FF2B5EF4-FFF2-40B4-BE49-F238E27FC236}">
                <a16:creationId xmlns:a16="http://schemas.microsoft.com/office/drawing/2014/main" id="{C0B384F7-7B91-4ACB-A3F9-FCB5CAF7436A}"/>
              </a:ext>
            </a:extLst>
          </p:cNvPr>
          <p:cNvSpPr txBox="1"/>
          <p:nvPr/>
        </p:nvSpPr>
        <p:spPr>
          <a:xfrm>
            <a:off x="7876302" y="3819346"/>
            <a:ext cx="264207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Raleway" panose="020B0503030101060003" pitchFamily="34" charset="0"/>
                <a:ea typeface="+mn-ea"/>
                <a:cs typeface="+mn-cs"/>
              </a:rPr>
              <a:t>Timing and Resources</a:t>
            </a:r>
          </a:p>
        </p:txBody>
      </p:sp>
      <p:sp>
        <p:nvSpPr>
          <p:cNvPr id="9" name="TextBox 8">
            <a:extLst>
              <a:ext uri="{FF2B5EF4-FFF2-40B4-BE49-F238E27FC236}">
                <a16:creationId xmlns:a16="http://schemas.microsoft.com/office/drawing/2014/main" id="{27DCBD6C-6A39-4F2A-9CFD-2387CB1A35C2}"/>
              </a:ext>
            </a:extLst>
          </p:cNvPr>
          <p:cNvSpPr txBox="1"/>
          <p:nvPr/>
        </p:nvSpPr>
        <p:spPr>
          <a:xfrm>
            <a:off x="7876302" y="4254992"/>
            <a:ext cx="165782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Raleway" panose="020B0503030101060003" pitchFamily="34" charset="0"/>
                <a:ea typeface="+mn-ea"/>
                <a:cs typeface="+mn-cs"/>
              </a:rPr>
              <a:t>Stakeholders</a:t>
            </a:r>
          </a:p>
        </p:txBody>
      </p:sp>
      <p:sp>
        <p:nvSpPr>
          <p:cNvPr id="10" name="Right Bracket 9">
            <a:extLst>
              <a:ext uri="{FF2B5EF4-FFF2-40B4-BE49-F238E27FC236}">
                <a16:creationId xmlns:a16="http://schemas.microsoft.com/office/drawing/2014/main" id="{9DFF5BE8-28B1-4F32-A4F0-BF0F61BD87CB}"/>
              </a:ext>
              <a:ext uri="{C183D7F6-B498-43B3-948B-1728B52AA6E4}">
                <adec:decorative xmlns:adec="http://schemas.microsoft.com/office/drawing/2017/decorative" val="1"/>
              </a:ext>
            </a:extLst>
          </p:cNvPr>
          <p:cNvSpPr/>
          <p:nvPr/>
        </p:nvSpPr>
        <p:spPr>
          <a:xfrm>
            <a:off x="7557446" y="4654433"/>
            <a:ext cx="218364" cy="1855549"/>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61D48"/>
              </a:solidFill>
              <a:effectLst/>
              <a:uLnTx/>
              <a:uFillTx/>
              <a:latin typeface="Raleway"/>
              <a:ea typeface="+mn-ea"/>
              <a:cs typeface="+mn-cs"/>
            </a:endParaRPr>
          </a:p>
        </p:txBody>
      </p:sp>
      <p:sp>
        <p:nvSpPr>
          <p:cNvPr id="11" name="TextBox 10">
            <a:extLst>
              <a:ext uri="{FF2B5EF4-FFF2-40B4-BE49-F238E27FC236}">
                <a16:creationId xmlns:a16="http://schemas.microsoft.com/office/drawing/2014/main" id="{F7797C51-CC24-45C7-9938-83628860AAFA}"/>
              </a:ext>
            </a:extLst>
          </p:cNvPr>
          <p:cNvSpPr txBox="1"/>
          <p:nvPr/>
        </p:nvSpPr>
        <p:spPr>
          <a:xfrm>
            <a:off x="7876302" y="5291874"/>
            <a:ext cx="16578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Raleway" panose="020B0503030101060003" pitchFamily="34" charset="0"/>
                <a:ea typeface="+mn-ea"/>
                <a:cs typeface="+mn-cs"/>
              </a:rPr>
              <a:t>Approval and authority</a:t>
            </a:r>
          </a:p>
        </p:txBody>
      </p:sp>
      <p:grpSp>
        <p:nvGrpSpPr>
          <p:cNvPr id="48" name="Group 47" descr="Project Start Up, Integrated Planning, Managing Deployment, and Monitoring &amp; controlling processes and Project Close">
            <a:extLst>
              <a:ext uri="{FF2B5EF4-FFF2-40B4-BE49-F238E27FC236}">
                <a16:creationId xmlns:a16="http://schemas.microsoft.com/office/drawing/2014/main" id="{148FAF5B-892F-46C8-8471-0AE79E227F1D}"/>
              </a:ext>
            </a:extLst>
          </p:cNvPr>
          <p:cNvGrpSpPr/>
          <p:nvPr/>
        </p:nvGrpSpPr>
        <p:grpSpPr>
          <a:xfrm>
            <a:off x="1650639" y="36711"/>
            <a:ext cx="2930892" cy="1540080"/>
            <a:chOff x="1243378" y="2216740"/>
            <a:chExt cx="4802329" cy="2335351"/>
          </a:xfrm>
        </p:grpSpPr>
        <p:pic>
          <p:nvPicPr>
            <p:cNvPr id="49" name="Picture 48" descr="Project">
              <a:extLst>
                <a:ext uri="{FF2B5EF4-FFF2-40B4-BE49-F238E27FC236}">
                  <a16:creationId xmlns:a16="http://schemas.microsoft.com/office/drawing/2014/main" id="{A49A8709-DEE4-46E0-8DD1-F886DFD4CB8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50" name="Group 49" descr="Planning Processes">
              <a:extLst>
                <a:ext uri="{FF2B5EF4-FFF2-40B4-BE49-F238E27FC236}">
                  <a16:creationId xmlns:a16="http://schemas.microsoft.com/office/drawing/2014/main" id="{13B398EC-EC88-4E7C-9498-12FD2D428C17}"/>
                </a:ext>
              </a:extLst>
            </p:cNvPr>
            <p:cNvGrpSpPr/>
            <p:nvPr/>
          </p:nvGrpSpPr>
          <p:grpSpPr>
            <a:xfrm>
              <a:off x="2851772" y="2646872"/>
              <a:ext cx="1854261" cy="1001136"/>
              <a:chOff x="5187376" y="2352226"/>
              <a:chExt cx="3187962" cy="2335441"/>
            </a:xfrm>
          </p:grpSpPr>
          <p:pic>
            <p:nvPicPr>
              <p:cNvPr id="61" name="Picture 60">
                <a:extLst>
                  <a:ext uri="{FF2B5EF4-FFF2-40B4-BE49-F238E27FC236}">
                    <a16:creationId xmlns:a16="http://schemas.microsoft.com/office/drawing/2014/main" id="{81D1D9CA-5960-4AA7-9F84-909061EF9D2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62" name="TextBox 61">
                <a:extLst>
                  <a:ext uri="{FF2B5EF4-FFF2-40B4-BE49-F238E27FC236}">
                    <a16:creationId xmlns:a16="http://schemas.microsoft.com/office/drawing/2014/main" id="{B0E23157-5B29-4EAD-8C17-F05B692E3D21}"/>
                  </a:ext>
                </a:extLst>
              </p:cNvPr>
              <p:cNvSpPr txBox="1"/>
              <p:nvPr/>
            </p:nvSpPr>
            <p:spPr>
              <a:xfrm>
                <a:off x="5683636" y="2352226"/>
                <a:ext cx="2065675" cy="11976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Integrated Planning</a:t>
                </a:r>
              </a:p>
            </p:txBody>
          </p:sp>
        </p:grpSp>
        <p:grpSp>
          <p:nvGrpSpPr>
            <p:cNvPr id="51" name="Group 50" descr="Executing Processes">
              <a:extLst>
                <a:ext uri="{FF2B5EF4-FFF2-40B4-BE49-F238E27FC236}">
                  <a16:creationId xmlns:a16="http://schemas.microsoft.com/office/drawing/2014/main" id="{43647633-1ABF-4AC5-95EB-36693B36D540}"/>
                </a:ext>
              </a:extLst>
            </p:cNvPr>
            <p:cNvGrpSpPr/>
            <p:nvPr/>
          </p:nvGrpSpPr>
          <p:grpSpPr>
            <a:xfrm>
              <a:off x="2814937" y="3476111"/>
              <a:ext cx="1715084" cy="1000265"/>
              <a:chOff x="4963006" y="4239445"/>
              <a:chExt cx="2948680" cy="2333415"/>
            </a:xfrm>
          </p:grpSpPr>
          <p:pic>
            <p:nvPicPr>
              <p:cNvPr id="59" name="Picture 58">
                <a:extLst>
                  <a:ext uri="{FF2B5EF4-FFF2-40B4-BE49-F238E27FC236}">
                    <a16:creationId xmlns:a16="http://schemas.microsoft.com/office/drawing/2014/main" id="{894F77AF-8F89-4C81-98CD-D38BF7A4652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60" name="TextBox 59">
                <a:extLst>
                  <a:ext uri="{FF2B5EF4-FFF2-40B4-BE49-F238E27FC236}">
                    <a16:creationId xmlns:a16="http://schemas.microsoft.com/office/drawing/2014/main" id="{1022134B-88BC-4771-A969-0E0759388CD7}"/>
                  </a:ext>
                </a:extLst>
              </p:cNvPr>
              <p:cNvSpPr txBox="1"/>
              <p:nvPr/>
            </p:nvSpPr>
            <p:spPr>
              <a:xfrm>
                <a:off x="5280673" y="5375255"/>
                <a:ext cx="2500037" cy="11976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Managing Deployment</a:t>
                </a:r>
              </a:p>
            </p:txBody>
          </p:sp>
        </p:grpSp>
        <p:grpSp>
          <p:nvGrpSpPr>
            <p:cNvPr id="52" name="Group 51" descr="Initiating Processes">
              <a:extLst>
                <a:ext uri="{FF2B5EF4-FFF2-40B4-BE49-F238E27FC236}">
                  <a16:creationId xmlns:a16="http://schemas.microsoft.com/office/drawing/2014/main" id="{BA60D16E-80C6-4ACD-B92A-F590D59848FC}"/>
                </a:ext>
              </a:extLst>
            </p:cNvPr>
            <p:cNvGrpSpPr/>
            <p:nvPr/>
          </p:nvGrpSpPr>
          <p:grpSpPr>
            <a:xfrm>
              <a:off x="1243378" y="2793164"/>
              <a:ext cx="1608395" cy="1116660"/>
              <a:chOff x="2480216" y="2727861"/>
              <a:chExt cx="2765254" cy="2604929"/>
            </a:xfrm>
          </p:grpSpPr>
          <p:sp>
            <p:nvSpPr>
              <p:cNvPr id="57" name="Arrow: Right 56">
                <a:extLst>
                  <a:ext uri="{FF2B5EF4-FFF2-40B4-BE49-F238E27FC236}">
                    <a16:creationId xmlns:a16="http://schemas.microsoft.com/office/drawing/2014/main" id="{7D4638E0-15EC-4060-9483-D5C736296D1F}"/>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srgbClr val="FFD000"/>
                  </a:solidFill>
                  <a:effectLst/>
                  <a:uLnTx/>
                  <a:uFillTx/>
                  <a:latin typeface="Raleway"/>
                  <a:ea typeface="+mn-ea"/>
                  <a:cs typeface="+mn-cs"/>
                </a:endParaRPr>
              </a:p>
            </p:txBody>
          </p:sp>
          <p:sp>
            <p:nvSpPr>
              <p:cNvPr id="58" name="TextBox 57">
                <a:extLst>
                  <a:ext uri="{FF2B5EF4-FFF2-40B4-BE49-F238E27FC236}">
                    <a16:creationId xmlns:a16="http://schemas.microsoft.com/office/drawing/2014/main" id="{217F106A-8E80-48F4-939E-8DCBEA6C1D8A}"/>
                  </a:ext>
                </a:extLst>
              </p:cNvPr>
              <p:cNvSpPr txBox="1"/>
              <p:nvPr/>
            </p:nvSpPr>
            <p:spPr>
              <a:xfrm>
                <a:off x="2480216" y="3302925"/>
                <a:ext cx="2308605" cy="14153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Project Start Up</a:t>
                </a:r>
              </a:p>
            </p:txBody>
          </p:sp>
        </p:grpSp>
        <p:grpSp>
          <p:nvGrpSpPr>
            <p:cNvPr id="53" name="Group 52" descr="Closing processes">
              <a:extLst>
                <a:ext uri="{FF2B5EF4-FFF2-40B4-BE49-F238E27FC236}">
                  <a16:creationId xmlns:a16="http://schemas.microsoft.com/office/drawing/2014/main" id="{408EF21C-D60E-4AB6-8E38-F4B4DBB165EC}"/>
                </a:ext>
              </a:extLst>
            </p:cNvPr>
            <p:cNvGrpSpPr/>
            <p:nvPr/>
          </p:nvGrpSpPr>
          <p:grpSpPr>
            <a:xfrm>
              <a:off x="4675670" y="3026334"/>
              <a:ext cx="1370037" cy="764356"/>
              <a:chOff x="8179688" y="3214453"/>
              <a:chExt cx="2355448" cy="1783080"/>
            </a:xfrm>
          </p:grpSpPr>
          <p:sp>
            <p:nvSpPr>
              <p:cNvPr id="55" name="Arrow: Right 54" descr="Closing processes">
                <a:extLst>
                  <a:ext uri="{FF2B5EF4-FFF2-40B4-BE49-F238E27FC236}">
                    <a16:creationId xmlns:a16="http://schemas.microsoft.com/office/drawing/2014/main" id="{79710811-77DB-410D-A8BA-A5627D66C949}"/>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srgbClr val="FFD000"/>
                  </a:solidFill>
                  <a:effectLst/>
                  <a:uLnTx/>
                  <a:uFillTx/>
                  <a:latin typeface="Raleway"/>
                  <a:ea typeface="+mn-ea"/>
                  <a:cs typeface="+mn-cs"/>
                </a:endParaRPr>
              </a:p>
            </p:txBody>
          </p:sp>
          <p:sp>
            <p:nvSpPr>
              <p:cNvPr id="56" name="TextBox 55" descr="Closing processes">
                <a:extLst>
                  <a:ext uri="{FF2B5EF4-FFF2-40B4-BE49-F238E27FC236}">
                    <a16:creationId xmlns:a16="http://schemas.microsoft.com/office/drawing/2014/main" id="{22AB2D07-C4F4-498D-A4CD-C53E9C998FC1}"/>
                  </a:ext>
                </a:extLst>
              </p:cNvPr>
              <p:cNvSpPr txBox="1"/>
              <p:nvPr/>
            </p:nvSpPr>
            <p:spPr>
              <a:xfrm>
                <a:off x="8179688" y="3503940"/>
                <a:ext cx="2024338" cy="119760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Project Close</a:t>
                </a:r>
              </a:p>
            </p:txBody>
          </p:sp>
        </p:grpSp>
        <p:sp>
          <p:nvSpPr>
            <p:cNvPr id="54" name="TextBox 53">
              <a:extLst>
                <a:ext uri="{FF2B5EF4-FFF2-40B4-BE49-F238E27FC236}">
                  <a16:creationId xmlns:a16="http://schemas.microsoft.com/office/drawing/2014/main" id="{5311DA79-F1DC-41A0-A546-C7FE53F2634A}"/>
                </a:ext>
              </a:extLst>
            </p:cNvPr>
            <p:cNvSpPr txBox="1"/>
            <p:nvPr/>
          </p:nvSpPr>
          <p:spPr>
            <a:xfrm>
              <a:off x="2492911" y="2216740"/>
              <a:ext cx="2291822" cy="5133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Monitoring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Controlling Processes</a:t>
              </a:r>
            </a:p>
          </p:txBody>
        </p:sp>
      </p:grpSp>
    </p:spTree>
    <p:extLst>
      <p:ext uri="{BB962C8B-B14F-4D97-AF65-F5344CB8AC3E}">
        <p14:creationId xmlns:p14="http://schemas.microsoft.com/office/powerpoint/2010/main" val="33107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4E8-E920-4B04-AF9E-72662171A39C}"/>
              </a:ext>
            </a:extLst>
          </p:cNvPr>
          <p:cNvSpPr>
            <a:spLocks noGrp="1"/>
          </p:cNvSpPr>
          <p:nvPr>
            <p:ph type="title"/>
          </p:nvPr>
        </p:nvSpPr>
        <p:spPr>
          <a:xfrm>
            <a:off x="5482921" y="-88540"/>
            <a:ext cx="2734933" cy="1325563"/>
          </a:xfrm>
        </p:spPr>
        <p:txBody>
          <a:bodyPr/>
          <a:lstStyle/>
          <a:p>
            <a:r>
              <a:rPr lang="en-GB" dirty="0"/>
              <a:t>Example</a:t>
            </a:r>
          </a:p>
        </p:txBody>
      </p:sp>
      <p:sp>
        <p:nvSpPr>
          <p:cNvPr id="3" name="Content Placeholder 2">
            <a:extLst>
              <a:ext uri="{FF2B5EF4-FFF2-40B4-BE49-F238E27FC236}">
                <a16:creationId xmlns:a16="http://schemas.microsoft.com/office/drawing/2014/main" id="{5FFA03FB-2D8C-4D8F-AB03-665F6F0F0D58}"/>
              </a:ext>
            </a:extLst>
          </p:cNvPr>
          <p:cNvSpPr>
            <a:spLocks noGrp="1"/>
          </p:cNvSpPr>
          <p:nvPr>
            <p:ph idx="1"/>
          </p:nvPr>
        </p:nvSpPr>
        <p:spPr>
          <a:xfrm>
            <a:off x="378725" y="2123769"/>
            <a:ext cx="3424451" cy="4351338"/>
          </a:xfrm>
        </p:spPr>
        <p:txBody>
          <a:bodyPr/>
          <a:lstStyle/>
          <a:p>
            <a:r>
              <a:rPr lang="en-GB" dirty="0"/>
              <a:t>Different companies will have their own format for the document for you to follow</a:t>
            </a:r>
          </a:p>
        </p:txBody>
      </p:sp>
      <p:pic>
        <p:nvPicPr>
          <p:cNvPr id="5" name="Picture 4" descr="Project Charter Example">
            <a:extLst>
              <a:ext uri="{FF2B5EF4-FFF2-40B4-BE49-F238E27FC236}">
                <a16:creationId xmlns:a16="http://schemas.microsoft.com/office/drawing/2014/main" id="{FBBEB51B-50CF-44B5-8E77-16A6460F4C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9634" y="990999"/>
            <a:ext cx="3981532" cy="5692429"/>
          </a:xfrm>
          <a:prstGeom prst="rect">
            <a:avLst/>
          </a:prstGeom>
        </p:spPr>
      </p:pic>
      <p:grpSp>
        <p:nvGrpSpPr>
          <p:cNvPr id="42" name="Group 41" descr="Project Start Up, Integrated Planning, Managing Deployment, and Monitoring &amp; controlling processes and Project Close">
            <a:extLst>
              <a:ext uri="{FF2B5EF4-FFF2-40B4-BE49-F238E27FC236}">
                <a16:creationId xmlns:a16="http://schemas.microsoft.com/office/drawing/2014/main" id="{B6A95250-6085-42FE-9E62-F0C1AA763D5C}"/>
              </a:ext>
            </a:extLst>
          </p:cNvPr>
          <p:cNvGrpSpPr/>
          <p:nvPr/>
        </p:nvGrpSpPr>
        <p:grpSpPr>
          <a:xfrm>
            <a:off x="1650639" y="36711"/>
            <a:ext cx="2930892" cy="1540080"/>
            <a:chOff x="1243378" y="2216740"/>
            <a:chExt cx="4802329" cy="2335351"/>
          </a:xfrm>
        </p:grpSpPr>
        <p:pic>
          <p:nvPicPr>
            <p:cNvPr id="43" name="Picture 42" descr="Project">
              <a:extLst>
                <a:ext uri="{FF2B5EF4-FFF2-40B4-BE49-F238E27FC236}">
                  <a16:creationId xmlns:a16="http://schemas.microsoft.com/office/drawing/2014/main" id="{B3AE972F-E187-4ADF-A6DF-DF50516F7A0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44" name="Group 43" descr="Planning Processes">
              <a:extLst>
                <a:ext uri="{FF2B5EF4-FFF2-40B4-BE49-F238E27FC236}">
                  <a16:creationId xmlns:a16="http://schemas.microsoft.com/office/drawing/2014/main" id="{4831FBC7-B83D-4BE4-9A58-726C38586BAB}"/>
                </a:ext>
              </a:extLst>
            </p:cNvPr>
            <p:cNvGrpSpPr/>
            <p:nvPr/>
          </p:nvGrpSpPr>
          <p:grpSpPr>
            <a:xfrm>
              <a:off x="2851772" y="2646872"/>
              <a:ext cx="1854261" cy="1001136"/>
              <a:chOff x="5187376" y="2352226"/>
              <a:chExt cx="3187962" cy="2335441"/>
            </a:xfrm>
          </p:grpSpPr>
          <p:pic>
            <p:nvPicPr>
              <p:cNvPr id="55" name="Picture 54">
                <a:extLst>
                  <a:ext uri="{FF2B5EF4-FFF2-40B4-BE49-F238E27FC236}">
                    <a16:creationId xmlns:a16="http://schemas.microsoft.com/office/drawing/2014/main" id="{42472EB0-6074-4C94-9917-82B0C03BFA2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56" name="TextBox 55">
                <a:extLst>
                  <a:ext uri="{FF2B5EF4-FFF2-40B4-BE49-F238E27FC236}">
                    <a16:creationId xmlns:a16="http://schemas.microsoft.com/office/drawing/2014/main" id="{59243051-8E1E-45CD-A8E4-123BFB58CEFA}"/>
                  </a:ext>
                </a:extLst>
              </p:cNvPr>
              <p:cNvSpPr txBox="1"/>
              <p:nvPr/>
            </p:nvSpPr>
            <p:spPr>
              <a:xfrm>
                <a:off x="5683636" y="2352226"/>
                <a:ext cx="2065675" cy="11976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Integrated Planning</a:t>
                </a:r>
              </a:p>
            </p:txBody>
          </p:sp>
        </p:grpSp>
        <p:grpSp>
          <p:nvGrpSpPr>
            <p:cNvPr id="45" name="Group 44" descr="Executing Processes">
              <a:extLst>
                <a:ext uri="{FF2B5EF4-FFF2-40B4-BE49-F238E27FC236}">
                  <a16:creationId xmlns:a16="http://schemas.microsoft.com/office/drawing/2014/main" id="{976250A1-BB3F-4C68-B6A5-3C4B4EF8EB0D}"/>
                </a:ext>
              </a:extLst>
            </p:cNvPr>
            <p:cNvGrpSpPr/>
            <p:nvPr/>
          </p:nvGrpSpPr>
          <p:grpSpPr>
            <a:xfrm>
              <a:off x="2814937" y="3476111"/>
              <a:ext cx="1715084" cy="1000265"/>
              <a:chOff x="4963006" y="4239445"/>
              <a:chExt cx="2948680" cy="2333415"/>
            </a:xfrm>
          </p:grpSpPr>
          <p:pic>
            <p:nvPicPr>
              <p:cNvPr id="53" name="Picture 52">
                <a:extLst>
                  <a:ext uri="{FF2B5EF4-FFF2-40B4-BE49-F238E27FC236}">
                    <a16:creationId xmlns:a16="http://schemas.microsoft.com/office/drawing/2014/main" id="{658E2DF1-D41B-4519-885F-948B97EE395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54" name="TextBox 53">
                <a:extLst>
                  <a:ext uri="{FF2B5EF4-FFF2-40B4-BE49-F238E27FC236}">
                    <a16:creationId xmlns:a16="http://schemas.microsoft.com/office/drawing/2014/main" id="{7CCD9B0C-A0FC-41A2-B85F-2F3D8CEC047D}"/>
                  </a:ext>
                </a:extLst>
              </p:cNvPr>
              <p:cNvSpPr txBox="1"/>
              <p:nvPr/>
            </p:nvSpPr>
            <p:spPr>
              <a:xfrm>
                <a:off x="5280673" y="5375255"/>
                <a:ext cx="2500037" cy="11976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Managing Deployment</a:t>
                </a:r>
              </a:p>
            </p:txBody>
          </p:sp>
        </p:grpSp>
        <p:grpSp>
          <p:nvGrpSpPr>
            <p:cNvPr id="46" name="Group 45" descr="Initiating Processes">
              <a:extLst>
                <a:ext uri="{FF2B5EF4-FFF2-40B4-BE49-F238E27FC236}">
                  <a16:creationId xmlns:a16="http://schemas.microsoft.com/office/drawing/2014/main" id="{3B5354C6-DF3E-4A7C-90F4-A95DB247B4BA}"/>
                </a:ext>
              </a:extLst>
            </p:cNvPr>
            <p:cNvGrpSpPr/>
            <p:nvPr/>
          </p:nvGrpSpPr>
          <p:grpSpPr>
            <a:xfrm>
              <a:off x="1243378" y="2793164"/>
              <a:ext cx="1608395" cy="1116660"/>
              <a:chOff x="2480216" y="2727861"/>
              <a:chExt cx="2765254" cy="2604929"/>
            </a:xfrm>
          </p:grpSpPr>
          <p:sp>
            <p:nvSpPr>
              <p:cNvPr id="51" name="Arrow: Right 50">
                <a:extLst>
                  <a:ext uri="{FF2B5EF4-FFF2-40B4-BE49-F238E27FC236}">
                    <a16:creationId xmlns:a16="http://schemas.microsoft.com/office/drawing/2014/main" id="{1760EEED-BE28-4607-8742-B87C97100EA5}"/>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srgbClr val="FFD000"/>
                  </a:solidFill>
                  <a:effectLst/>
                  <a:uLnTx/>
                  <a:uFillTx/>
                  <a:latin typeface="Raleway"/>
                  <a:ea typeface="+mn-ea"/>
                  <a:cs typeface="+mn-cs"/>
                </a:endParaRPr>
              </a:p>
            </p:txBody>
          </p:sp>
          <p:sp>
            <p:nvSpPr>
              <p:cNvPr id="52" name="TextBox 51">
                <a:extLst>
                  <a:ext uri="{FF2B5EF4-FFF2-40B4-BE49-F238E27FC236}">
                    <a16:creationId xmlns:a16="http://schemas.microsoft.com/office/drawing/2014/main" id="{8F60D34D-4C87-427D-A9BE-FC7A94EC3E62}"/>
                  </a:ext>
                </a:extLst>
              </p:cNvPr>
              <p:cNvSpPr txBox="1"/>
              <p:nvPr/>
            </p:nvSpPr>
            <p:spPr>
              <a:xfrm>
                <a:off x="2480216" y="3302925"/>
                <a:ext cx="2308605" cy="14153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Project Start Up</a:t>
                </a:r>
              </a:p>
            </p:txBody>
          </p:sp>
        </p:grpSp>
        <p:grpSp>
          <p:nvGrpSpPr>
            <p:cNvPr id="47" name="Group 46" descr="Closing processes">
              <a:extLst>
                <a:ext uri="{FF2B5EF4-FFF2-40B4-BE49-F238E27FC236}">
                  <a16:creationId xmlns:a16="http://schemas.microsoft.com/office/drawing/2014/main" id="{DF39EAA2-325F-4A4B-9F10-82014FAADF04}"/>
                </a:ext>
              </a:extLst>
            </p:cNvPr>
            <p:cNvGrpSpPr/>
            <p:nvPr/>
          </p:nvGrpSpPr>
          <p:grpSpPr>
            <a:xfrm>
              <a:off x="4675670" y="3026334"/>
              <a:ext cx="1370037" cy="764356"/>
              <a:chOff x="8179688" y="3214453"/>
              <a:chExt cx="2355448" cy="1783080"/>
            </a:xfrm>
          </p:grpSpPr>
          <p:sp>
            <p:nvSpPr>
              <p:cNvPr id="49" name="Arrow: Right 48" descr="Closing processes">
                <a:extLst>
                  <a:ext uri="{FF2B5EF4-FFF2-40B4-BE49-F238E27FC236}">
                    <a16:creationId xmlns:a16="http://schemas.microsoft.com/office/drawing/2014/main" id="{78E9BEE4-C42F-4492-8B6B-5F736715E4AF}"/>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srgbClr val="FFD000"/>
                  </a:solidFill>
                  <a:effectLst/>
                  <a:uLnTx/>
                  <a:uFillTx/>
                  <a:latin typeface="Raleway"/>
                  <a:ea typeface="+mn-ea"/>
                  <a:cs typeface="+mn-cs"/>
                </a:endParaRPr>
              </a:p>
            </p:txBody>
          </p:sp>
          <p:sp>
            <p:nvSpPr>
              <p:cNvPr id="50" name="TextBox 49" descr="Closing processes">
                <a:extLst>
                  <a:ext uri="{FF2B5EF4-FFF2-40B4-BE49-F238E27FC236}">
                    <a16:creationId xmlns:a16="http://schemas.microsoft.com/office/drawing/2014/main" id="{B8922CAD-8A68-4F56-9879-4E5D7B20309A}"/>
                  </a:ext>
                </a:extLst>
              </p:cNvPr>
              <p:cNvSpPr txBox="1"/>
              <p:nvPr/>
            </p:nvSpPr>
            <p:spPr>
              <a:xfrm>
                <a:off x="8179688" y="3503940"/>
                <a:ext cx="2024338" cy="119760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Project Close</a:t>
                </a:r>
              </a:p>
            </p:txBody>
          </p:sp>
        </p:grpSp>
        <p:sp>
          <p:nvSpPr>
            <p:cNvPr id="48" name="TextBox 47">
              <a:extLst>
                <a:ext uri="{FF2B5EF4-FFF2-40B4-BE49-F238E27FC236}">
                  <a16:creationId xmlns:a16="http://schemas.microsoft.com/office/drawing/2014/main" id="{C60BB8EC-D402-4B68-B38B-D13806054085}"/>
                </a:ext>
              </a:extLst>
            </p:cNvPr>
            <p:cNvSpPr txBox="1"/>
            <p:nvPr/>
          </p:nvSpPr>
          <p:spPr>
            <a:xfrm>
              <a:off x="2492911" y="2216740"/>
              <a:ext cx="2291822" cy="5133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Monitoring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Controlling Processes</a:t>
              </a:r>
            </a:p>
          </p:txBody>
        </p:sp>
      </p:grpSp>
    </p:spTree>
    <p:extLst>
      <p:ext uri="{BB962C8B-B14F-4D97-AF65-F5344CB8AC3E}">
        <p14:creationId xmlns:p14="http://schemas.microsoft.com/office/powerpoint/2010/main" val="3515669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4E8-E920-4B04-AF9E-72662171A39C}"/>
              </a:ext>
            </a:extLst>
          </p:cNvPr>
          <p:cNvSpPr>
            <a:spLocks noGrp="1"/>
          </p:cNvSpPr>
          <p:nvPr>
            <p:ph type="title"/>
          </p:nvPr>
        </p:nvSpPr>
        <p:spPr>
          <a:xfrm>
            <a:off x="1844676" y="16697"/>
            <a:ext cx="7349566" cy="1325562"/>
          </a:xfrm>
        </p:spPr>
        <p:txBody>
          <a:bodyPr>
            <a:normAutofit/>
          </a:bodyPr>
          <a:lstStyle/>
          <a:p>
            <a:r>
              <a:rPr lang="en-GB" dirty="0"/>
              <a:t>Example Project Charter </a:t>
            </a:r>
            <a:br>
              <a:rPr lang="en-GB" dirty="0"/>
            </a:br>
            <a:r>
              <a:rPr lang="en-GB" dirty="0"/>
              <a:t>(or PID), Restaurant example</a:t>
            </a:r>
          </a:p>
        </p:txBody>
      </p:sp>
      <p:graphicFrame>
        <p:nvGraphicFramePr>
          <p:cNvPr id="27" name="Table 5">
            <a:extLst>
              <a:ext uri="{FF2B5EF4-FFF2-40B4-BE49-F238E27FC236}">
                <a16:creationId xmlns:a16="http://schemas.microsoft.com/office/drawing/2014/main" id="{5F9B1BB4-35EF-4E22-8B7E-63D21E0065C8}"/>
              </a:ext>
            </a:extLst>
          </p:cNvPr>
          <p:cNvGraphicFramePr>
            <a:graphicFrameLocks noGrp="1"/>
          </p:cNvGraphicFramePr>
          <p:nvPr>
            <p:ph idx="1"/>
          </p:nvPr>
        </p:nvGraphicFramePr>
        <p:xfrm>
          <a:off x="211016" y="1469513"/>
          <a:ext cx="11758842" cy="5249416"/>
        </p:xfrm>
        <a:graphic>
          <a:graphicData uri="http://schemas.openxmlformats.org/drawingml/2006/table">
            <a:tbl>
              <a:tblPr firstRow="1" bandRow="1">
                <a:tableStyleId>{5940675A-B579-460E-94D1-54222C63F5DA}</a:tableStyleId>
              </a:tblPr>
              <a:tblGrid>
                <a:gridCol w="3164421">
                  <a:extLst>
                    <a:ext uri="{9D8B030D-6E8A-4147-A177-3AD203B41FA5}">
                      <a16:colId xmlns:a16="http://schemas.microsoft.com/office/drawing/2014/main" val="2779237762"/>
                    </a:ext>
                  </a:extLst>
                </a:gridCol>
                <a:gridCol w="8594421">
                  <a:extLst>
                    <a:ext uri="{9D8B030D-6E8A-4147-A177-3AD203B41FA5}">
                      <a16:colId xmlns:a16="http://schemas.microsoft.com/office/drawing/2014/main" val="3346855412"/>
                    </a:ext>
                  </a:extLst>
                </a:gridCol>
              </a:tblGrid>
              <a:tr h="325054">
                <a:tc>
                  <a:txBody>
                    <a:bodyPr/>
                    <a:lstStyle/>
                    <a:p>
                      <a:r>
                        <a:rPr lang="en-GB" sz="1600" b="1" dirty="0"/>
                        <a:t>Project Name</a:t>
                      </a:r>
                    </a:p>
                  </a:txBody>
                  <a:tcPr/>
                </a:tc>
                <a:tc>
                  <a:txBody>
                    <a:bodyPr/>
                    <a:lstStyle/>
                    <a:p>
                      <a:r>
                        <a:rPr lang="en-GB" sz="1600" dirty="0"/>
                        <a:t>Delicious and Healthy</a:t>
                      </a:r>
                    </a:p>
                  </a:txBody>
                  <a:tcPr/>
                </a:tc>
                <a:extLst>
                  <a:ext uri="{0D108BD9-81ED-4DB2-BD59-A6C34878D82A}">
                    <a16:rowId xmlns:a16="http://schemas.microsoft.com/office/drawing/2014/main" val="3824564219"/>
                  </a:ext>
                </a:extLst>
              </a:tr>
              <a:tr h="381660">
                <a:tc>
                  <a:txBody>
                    <a:bodyPr/>
                    <a:lstStyle/>
                    <a:p>
                      <a:r>
                        <a:rPr lang="en-GB" sz="1600" b="1" dirty="0"/>
                        <a:t>Project Sponsor</a:t>
                      </a:r>
                    </a:p>
                  </a:txBody>
                  <a:tcPr/>
                </a:tc>
                <a:tc>
                  <a:txBody>
                    <a:bodyPr/>
                    <a:lstStyle/>
                    <a:p>
                      <a:r>
                        <a:rPr lang="en-GB" sz="1600" dirty="0"/>
                        <a:t>C. Rich</a:t>
                      </a:r>
                    </a:p>
                  </a:txBody>
                  <a:tcPr/>
                </a:tc>
                <a:extLst>
                  <a:ext uri="{0D108BD9-81ED-4DB2-BD59-A6C34878D82A}">
                    <a16:rowId xmlns:a16="http://schemas.microsoft.com/office/drawing/2014/main" val="2684455004"/>
                  </a:ext>
                </a:extLst>
              </a:tr>
              <a:tr h="356716">
                <a:tc>
                  <a:txBody>
                    <a:bodyPr/>
                    <a:lstStyle/>
                    <a:p>
                      <a:r>
                        <a:rPr lang="en-GB" sz="1600" b="1" dirty="0"/>
                        <a:t>Date of Project Approval</a:t>
                      </a:r>
                    </a:p>
                  </a:txBody>
                  <a:tcPr/>
                </a:tc>
                <a:tc>
                  <a:txBody>
                    <a:bodyPr/>
                    <a:lstStyle/>
                    <a:p>
                      <a:r>
                        <a:rPr lang="en-GB" sz="1600" dirty="0"/>
                        <a:t>15 Jan</a:t>
                      </a:r>
                    </a:p>
                  </a:txBody>
                  <a:tcPr/>
                </a:tc>
                <a:extLst>
                  <a:ext uri="{0D108BD9-81ED-4DB2-BD59-A6C34878D82A}">
                    <a16:rowId xmlns:a16="http://schemas.microsoft.com/office/drawing/2014/main" val="53502084"/>
                  </a:ext>
                </a:extLst>
              </a:tr>
              <a:tr h="793352">
                <a:tc>
                  <a:txBody>
                    <a:bodyPr/>
                    <a:lstStyle/>
                    <a:p>
                      <a:r>
                        <a:rPr lang="en-GB" sz="1600" b="1" dirty="0"/>
                        <a:t>Project Description</a:t>
                      </a:r>
                    </a:p>
                  </a:txBody>
                  <a:tcPr/>
                </a:tc>
                <a:tc>
                  <a:txBody>
                    <a:bodyPr/>
                    <a:lstStyle/>
                    <a:p>
                      <a:r>
                        <a:rPr lang="en-GB" sz="1600" dirty="0"/>
                        <a:t>To launch a new restaurant with a “Delicious and Healthy” theme, where customers feel they can go to relax and enjoy the food.  Create a dining experience that takes away concerns about calorie intake, fat, excess sugar, salt, etc. </a:t>
                      </a:r>
                    </a:p>
                  </a:txBody>
                  <a:tcPr/>
                </a:tc>
                <a:extLst>
                  <a:ext uri="{0D108BD9-81ED-4DB2-BD59-A6C34878D82A}">
                    <a16:rowId xmlns:a16="http://schemas.microsoft.com/office/drawing/2014/main" val="705224971"/>
                  </a:ext>
                </a:extLst>
              </a:tr>
              <a:tr h="1733621">
                <a:tc>
                  <a:txBody>
                    <a:bodyPr/>
                    <a:lstStyle/>
                    <a:p>
                      <a:r>
                        <a:rPr lang="en-GB" sz="1600" b="1" dirty="0"/>
                        <a:t>Scope and boundaries</a:t>
                      </a:r>
                    </a:p>
                  </a:txBody>
                  <a:tcPr/>
                </a:tc>
                <a:tc>
                  <a:txBody>
                    <a:bodyPr/>
                    <a:lstStyle/>
                    <a:p>
                      <a:r>
                        <a:rPr lang="en-GB" sz="1600" dirty="0"/>
                        <a:t>“Delicious and Healthy” restaurant will need to be designed and implemented in terms of: menu; logo and branding and restaurant layout and feel.  The customer service experience is out of scope as “Delicious and Healthy” customer service approach will mirror the parent company’s already defined processes.  The recruitment of staff for the restaurant is outside of the project scope as this will be managed by the parent company.  The kitchen layout and functionality is out of scope as this will be managed by the parent company. </a:t>
                      </a:r>
                    </a:p>
                  </a:txBody>
                  <a:tcPr/>
                </a:tc>
                <a:extLst>
                  <a:ext uri="{0D108BD9-81ED-4DB2-BD59-A6C34878D82A}">
                    <a16:rowId xmlns:a16="http://schemas.microsoft.com/office/drawing/2014/main" val="1011651607"/>
                  </a:ext>
                </a:extLst>
              </a:tr>
              <a:tr h="1498554">
                <a:tc>
                  <a:txBody>
                    <a:bodyPr/>
                    <a:lstStyle/>
                    <a:p>
                      <a:r>
                        <a:rPr lang="en-GB" sz="1600" b="1" dirty="0"/>
                        <a:t>Business Case</a:t>
                      </a:r>
                    </a:p>
                  </a:txBody>
                  <a:tcPr/>
                </a:tc>
                <a:tc>
                  <a:txBody>
                    <a:bodyPr/>
                    <a:lstStyle/>
                    <a:p>
                      <a:r>
                        <a:rPr lang="en-GB" sz="1600" dirty="0"/>
                        <a:t>To diversify the parent company’s restaurant offering and increase sales, with a target of gaining return on investment in 2 years.  To tap into a segment of the market that wants to have healthy options on the menu, but take this further to innovate and create nutrition and taste themed experience.  Recent surveys indicate that 71% of diners say health should not be disregarded (Hospitality and Catering News, 2020) and that 68% try to eat healthy all or most of the time (Mintel, 2021)</a:t>
                      </a:r>
                    </a:p>
                  </a:txBody>
                  <a:tcPr/>
                </a:tc>
                <a:extLst>
                  <a:ext uri="{0D108BD9-81ED-4DB2-BD59-A6C34878D82A}">
                    <a16:rowId xmlns:a16="http://schemas.microsoft.com/office/drawing/2014/main" val="308003843"/>
                  </a:ext>
                </a:extLst>
              </a:tr>
            </a:tbl>
          </a:graphicData>
        </a:graphic>
      </p:graphicFrame>
      <p:graphicFrame>
        <p:nvGraphicFramePr>
          <p:cNvPr id="28" name="Table 5">
            <a:extLst>
              <a:ext uri="{FF2B5EF4-FFF2-40B4-BE49-F238E27FC236}">
                <a16:creationId xmlns:a16="http://schemas.microsoft.com/office/drawing/2014/main" id="{42FDEC6E-2388-42E6-9106-ACF932C01334}"/>
              </a:ext>
            </a:extLst>
          </p:cNvPr>
          <p:cNvGraphicFramePr>
            <a:graphicFrameLocks/>
          </p:cNvGraphicFramePr>
          <p:nvPr/>
        </p:nvGraphicFramePr>
        <p:xfrm>
          <a:off x="7268707" y="1832303"/>
          <a:ext cx="4701151" cy="741680"/>
        </p:xfrm>
        <a:graphic>
          <a:graphicData uri="http://schemas.openxmlformats.org/drawingml/2006/table">
            <a:tbl>
              <a:tblPr firstRow="1" bandRow="1">
                <a:tableStyleId>{5940675A-B579-460E-94D1-54222C63F5DA}</a:tableStyleId>
              </a:tblPr>
              <a:tblGrid>
                <a:gridCol w="2105498">
                  <a:extLst>
                    <a:ext uri="{9D8B030D-6E8A-4147-A177-3AD203B41FA5}">
                      <a16:colId xmlns:a16="http://schemas.microsoft.com/office/drawing/2014/main" val="2779237762"/>
                    </a:ext>
                  </a:extLst>
                </a:gridCol>
                <a:gridCol w="2595653">
                  <a:extLst>
                    <a:ext uri="{9D8B030D-6E8A-4147-A177-3AD203B41FA5}">
                      <a16:colId xmlns:a16="http://schemas.microsoft.com/office/drawing/2014/main" val="3346855412"/>
                    </a:ext>
                  </a:extLst>
                </a:gridCol>
              </a:tblGrid>
              <a:tr h="370840">
                <a:tc>
                  <a:txBody>
                    <a:bodyPr/>
                    <a:lstStyle/>
                    <a:p>
                      <a:r>
                        <a:rPr lang="en-GB" sz="1600" b="1" dirty="0"/>
                        <a:t>Project Manager</a:t>
                      </a:r>
                    </a:p>
                  </a:txBody>
                  <a:tcPr/>
                </a:tc>
                <a:tc>
                  <a:txBody>
                    <a:bodyPr/>
                    <a:lstStyle/>
                    <a:p>
                      <a:r>
                        <a:rPr lang="en-GB" sz="1600" dirty="0"/>
                        <a:t>Helen Benton</a:t>
                      </a:r>
                    </a:p>
                  </a:txBody>
                  <a:tcPr/>
                </a:tc>
                <a:extLst>
                  <a:ext uri="{0D108BD9-81ED-4DB2-BD59-A6C34878D82A}">
                    <a16:rowId xmlns:a16="http://schemas.microsoft.com/office/drawing/2014/main" val="3824564219"/>
                  </a:ext>
                </a:extLst>
              </a:tr>
              <a:tr h="370840">
                <a:tc>
                  <a:txBody>
                    <a:bodyPr/>
                    <a:lstStyle/>
                    <a:p>
                      <a:r>
                        <a:rPr lang="en-GB" sz="1600" b="1" dirty="0"/>
                        <a:t>Last Revision Date</a:t>
                      </a:r>
                    </a:p>
                  </a:txBody>
                  <a:tcPr/>
                </a:tc>
                <a:tc>
                  <a:txBody>
                    <a:bodyPr/>
                    <a:lstStyle/>
                    <a:p>
                      <a:r>
                        <a:rPr lang="en-GB" sz="1600" dirty="0"/>
                        <a:t>15 Jan</a:t>
                      </a:r>
                    </a:p>
                  </a:txBody>
                  <a:tcPr/>
                </a:tc>
                <a:extLst>
                  <a:ext uri="{0D108BD9-81ED-4DB2-BD59-A6C34878D82A}">
                    <a16:rowId xmlns:a16="http://schemas.microsoft.com/office/drawing/2014/main" val="2684455004"/>
                  </a:ext>
                </a:extLst>
              </a:tr>
            </a:tbl>
          </a:graphicData>
        </a:graphic>
      </p:graphicFrame>
    </p:spTree>
    <p:extLst>
      <p:ext uri="{BB962C8B-B14F-4D97-AF65-F5344CB8AC3E}">
        <p14:creationId xmlns:p14="http://schemas.microsoft.com/office/powerpoint/2010/main" val="2290072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0A48-7E71-4FBB-8C9D-40FFBFDC4C13}"/>
              </a:ext>
            </a:extLst>
          </p:cNvPr>
          <p:cNvSpPr>
            <a:spLocks noGrp="1"/>
          </p:cNvSpPr>
          <p:nvPr>
            <p:ph type="title"/>
          </p:nvPr>
        </p:nvSpPr>
        <p:spPr/>
        <p:txBody>
          <a:bodyPr/>
          <a:lstStyle/>
          <a:p>
            <a:r>
              <a:rPr lang="en-GB" dirty="0"/>
              <a:t>Objectives and Deliverables</a:t>
            </a:r>
          </a:p>
        </p:txBody>
      </p:sp>
      <p:graphicFrame>
        <p:nvGraphicFramePr>
          <p:cNvPr id="5" name="Table 5">
            <a:extLst>
              <a:ext uri="{FF2B5EF4-FFF2-40B4-BE49-F238E27FC236}">
                <a16:creationId xmlns:a16="http://schemas.microsoft.com/office/drawing/2014/main" id="{9B1D52C9-11A0-4235-9C72-28FA955F63B0}"/>
              </a:ext>
            </a:extLst>
          </p:cNvPr>
          <p:cNvGraphicFramePr>
            <a:graphicFrameLocks noGrp="1"/>
          </p:cNvGraphicFramePr>
          <p:nvPr>
            <p:ph idx="1"/>
          </p:nvPr>
        </p:nvGraphicFramePr>
        <p:xfrm>
          <a:off x="211016" y="1424163"/>
          <a:ext cx="11862164" cy="5390657"/>
        </p:xfrm>
        <a:graphic>
          <a:graphicData uri="http://schemas.openxmlformats.org/drawingml/2006/table">
            <a:tbl>
              <a:tblPr firstRow="1" bandRow="1">
                <a:tableStyleId>{5940675A-B579-460E-94D1-54222C63F5DA}</a:tableStyleId>
              </a:tblPr>
              <a:tblGrid>
                <a:gridCol w="2779277">
                  <a:extLst>
                    <a:ext uri="{9D8B030D-6E8A-4147-A177-3AD203B41FA5}">
                      <a16:colId xmlns:a16="http://schemas.microsoft.com/office/drawing/2014/main" val="2779237762"/>
                    </a:ext>
                  </a:extLst>
                </a:gridCol>
                <a:gridCol w="9082887">
                  <a:extLst>
                    <a:ext uri="{9D8B030D-6E8A-4147-A177-3AD203B41FA5}">
                      <a16:colId xmlns:a16="http://schemas.microsoft.com/office/drawing/2014/main" val="3346855412"/>
                    </a:ext>
                  </a:extLst>
                </a:gridCol>
              </a:tblGrid>
              <a:tr h="3836177">
                <a:tc>
                  <a:txBody>
                    <a:bodyPr/>
                    <a:lstStyle/>
                    <a:p>
                      <a:r>
                        <a:rPr lang="en-GB" sz="1600" b="1" dirty="0"/>
                        <a:t>Project Objectives</a:t>
                      </a:r>
                    </a:p>
                  </a:txBody>
                  <a:tcPr/>
                </a:tc>
                <a:tc>
                  <a:txBody>
                    <a:bodyPr/>
                    <a:lstStyle/>
                    <a:p>
                      <a:pPr marL="342900" indent="-342900">
                        <a:buFont typeface="+mj-lt"/>
                        <a:buAutoNum type="arabicPeriod"/>
                      </a:pPr>
                      <a:r>
                        <a:rPr lang="en-US" sz="1500" dirty="0"/>
                        <a:t>Design a restaurant interior that conveys comfort and health by 18 June in line with a budget of £820,000</a:t>
                      </a:r>
                    </a:p>
                    <a:p>
                      <a:pPr marL="342900" indent="-342900">
                        <a:buFont typeface="+mj-lt"/>
                        <a:buAutoNum type="arabicPeriod"/>
                      </a:pPr>
                      <a:r>
                        <a:rPr lang="en-US" sz="1500" dirty="0"/>
                        <a:t>Purchase all required restaurant fixtures and fittings  to begin construction and installation on 18 June, with a total budget of £1,270,000</a:t>
                      </a:r>
                    </a:p>
                    <a:p>
                      <a:pPr marL="342900" indent="-342900">
                        <a:buFont typeface="+mj-lt"/>
                        <a:buAutoNum type="arabicPeriod"/>
                      </a:pPr>
                      <a:r>
                        <a:rPr lang="en-US" sz="1500" dirty="0" err="1"/>
                        <a:t>Liase</a:t>
                      </a:r>
                      <a:r>
                        <a:rPr lang="en-US" sz="1500" dirty="0"/>
                        <a:t> with parent group on kitchen installation and recruitment/training with a completion date of 30 July.</a:t>
                      </a:r>
                    </a:p>
                    <a:p>
                      <a:pPr marL="342900" indent="-342900">
                        <a:buFont typeface="+mj-lt"/>
                        <a:buAutoNum type="arabicPeriod"/>
                      </a:pPr>
                      <a:r>
                        <a:rPr lang="en-US" sz="1500" dirty="0"/>
                        <a:t>Oversee the installation of the restaurant to a high standard with a completion date of 30 July.</a:t>
                      </a:r>
                    </a:p>
                    <a:p>
                      <a:pPr marL="342900" indent="-342900">
                        <a:buFont typeface="+mj-lt"/>
                        <a:buAutoNum type="arabicPeriod"/>
                      </a:pPr>
                      <a:r>
                        <a:rPr lang="en-US" sz="1500" dirty="0"/>
                        <a:t>Conduct market research into the tastes and customer preferences in the area by 11 June.</a:t>
                      </a:r>
                    </a:p>
                    <a:p>
                      <a:pPr marL="342900" indent="-342900">
                        <a:buFont typeface="+mj-lt"/>
                        <a:buAutoNum type="arabicPeriod"/>
                      </a:pPr>
                      <a:r>
                        <a:rPr lang="en-US" sz="1500" dirty="0"/>
                        <a:t>Develop recipes that are delicious and designed with good nutrition using the recommended daily nutritional values by 2 July</a:t>
                      </a:r>
                    </a:p>
                    <a:p>
                      <a:pPr marL="342900" indent="-342900">
                        <a:buFont typeface="+mj-lt"/>
                        <a:buAutoNum type="arabicPeriod"/>
                      </a:pPr>
                      <a:r>
                        <a:rPr lang="en-US" sz="1500" dirty="0"/>
                        <a:t>Establish supplier relationships with key suppliers by 16 July</a:t>
                      </a:r>
                    </a:p>
                    <a:p>
                      <a:pPr marL="342900" indent="-342900">
                        <a:buFont typeface="+mj-lt"/>
                        <a:buAutoNum type="arabicPeriod"/>
                      </a:pPr>
                      <a:r>
                        <a:rPr lang="en-US" sz="1500" dirty="0"/>
                        <a:t>Test recipes with customers and consider feedback by 23 July</a:t>
                      </a:r>
                    </a:p>
                    <a:p>
                      <a:pPr marL="342900" indent="-342900">
                        <a:buFont typeface="+mj-lt"/>
                        <a:buAutoNum type="arabicPeriod"/>
                      </a:pPr>
                      <a:r>
                        <a:rPr lang="en-US" sz="1500" dirty="0"/>
                        <a:t>Final menu confirmed by 30 July</a:t>
                      </a:r>
                    </a:p>
                    <a:p>
                      <a:pPr marL="342900" indent="-342900">
                        <a:buFont typeface="+mj-lt"/>
                        <a:buAutoNum type="arabicPeriod"/>
                      </a:pPr>
                      <a:r>
                        <a:rPr lang="en-US" sz="1500" dirty="0"/>
                        <a:t>Develop marketing assets: logo, branding, tagline and visuals by 2 July</a:t>
                      </a:r>
                    </a:p>
                    <a:p>
                      <a:pPr marL="342900" indent="-342900">
                        <a:buFont typeface="+mj-lt"/>
                        <a:buAutoNum type="arabicPeriod"/>
                      </a:pPr>
                      <a:r>
                        <a:rPr lang="en-US" sz="1500" dirty="0"/>
                        <a:t>Prepare and market launch event by 9 July</a:t>
                      </a:r>
                    </a:p>
                    <a:p>
                      <a:pPr marL="342900" indent="-342900">
                        <a:buFont typeface="+mj-lt"/>
                        <a:buAutoNum type="arabicPeriod"/>
                      </a:pPr>
                      <a:r>
                        <a:rPr lang="en-US" sz="1500" dirty="0"/>
                        <a:t>Launch restaurant on 6</a:t>
                      </a:r>
                      <a:r>
                        <a:rPr lang="en-US" sz="1500" baseline="30000" dirty="0"/>
                        <a:t>th</a:t>
                      </a:r>
                      <a:r>
                        <a:rPr lang="en-US" sz="1500" dirty="0"/>
                        <a:t> August</a:t>
                      </a:r>
                    </a:p>
                  </a:txBody>
                  <a:tcPr/>
                </a:tc>
                <a:extLst>
                  <a:ext uri="{0D108BD9-81ED-4DB2-BD59-A6C34878D82A}">
                    <a16:rowId xmlns:a16="http://schemas.microsoft.com/office/drawing/2014/main" val="3824564219"/>
                  </a:ext>
                </a:extLst>
              </a:tr>
              <a:tr h="1423476">
                <a:tc>
                  <a:txBody>
                    <a:bodyPr/>
                    <a:lstStyle/>
                    <a:p>
                      <a:r>
                        <a:rPr lang="en-GB" sz="1600" b="1" dirty="0"/>
                        <a:t>Project Deliverables and milestones</a:t>
                      </a:r>
                    </a:p>
                  </a:txBody>
                  <a:tcPr/>
                </a:tc>
                <a:tc>
                  <a:txBody>
                    <a:bodyPr/>
                    <a:lstStyle/>
                    <a:p>
                      <a:r>
                        <a:rPr lang="en-GB" sz="1600" dirty="0"/>
                        <a:t>Restaurant facility ready for launch in August with a healthy and comfortable layout and feel ready for 30 July</a:t>
                      </a:r>
                    </a:p>
                    <a:p>
                      <a:r>
                        <a:rPr lang="en-GB" sz="1600" dirty="0"/>
                        <a:t>Menu designed and tested, ready for 30 July</a:t>
                      </a:r>
                    </a:p>
                    <a:p>
                      <a:r>
                        <a:rPr lang="en-GB" sz="1600" dirty="0"/>
                        <a:t>Supply chain and key relationships established ready for 30 </a:t>
                      </a:r>
                      <a:r>
                        <a:rPr lang="en-GB" sz="1600" dirty="0" err="1"/>
                        <a:t>JUly</a:t>
                      </a:r>
                      <a:endParaRPr lang="en-GB" sz="1600" dirty="0"/>
                    </a:p>
                    <a:p>
                      <a:r>
                        <a:rPr lang="en-GB" sz="1600" dirty="0"/>
                        <a:t>Marketing assets developed by July</a:t>
                      </a:r>
                    </a:p>
                    <a:p>
                      <a:r>
                        <a:rPr lang="en-GB" sz="1600" dirty="0"/>
                        <a:t>Launch event organised for August</a:t>
                      </a:r>
                    </a:p>
                  </a:txBody>
                  <a:tcPr/>
                </a:tc>
                <a:extLst>
                  <a:ext uri="{0D108BD9-81ED-4DB2-BD59-A6C34878D82A}">
                    <a16:rowId xmlns:a16="http://schemas.microsoft.com/office/drawing/2014/main" val="2684455004"/>
                  </a:ext>
                </a:extLst>
              </a:tr>
            </a:tbl>
          </a:graphicData>
        </a:graphic>
      </p:graphicFrame>
    </p:spTree>
    <p:extLst>
      <p:ext uri="{BB962C8B-B14F-4D97-AF65-F5344CB8AC3E}">
        <p14:creationId xmlns:p14="http://schemas.microsoft.com/office/powerpoint/2010/main" val="1090002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0A48-7E71-4FBB-8C9D-40FFBFDC4C13}"/>
              </a:ext>
            </a:extLst>
          </p:cNvPr>
          <p:cNvSpPr>
            <a:spLocks noGrp="1"/>
          </p:cNvSpPr>
          <p:nvPr>
            <p:ph type="title"/>
          </p:nvPr>
        </p:nvSpPr>
        <p:spPr>
          <a:xfrm>
            <a:off x="1844299" y="61306"/>
            <a:ext cx="7589004" cy="1325563"/>
          </a:xfrm>
        </p:spPr>
        <p:txBody>
          <a:bodyPr/>
          <a:lstStyle/>
          <a:p>
            <a:r>
              <a:rPr lang="en-GB" dirty="0"/>
              <a:t>People, Stakeholders and Risks</a:t>
            </a:r>
          </a:p>
        </p:txBody>
      </p:sp>
      <p:graphicFrame>
        <p:nvGraphicFramePr>
          <p:cNvPr id="5" name="Table 5">
            <a:extLst>
              <a:ext uri="{FF2B5EF4-FFF2-40B4-BE49-F238E27FC236}">
                <a16:creationId xmlns:a16="http://schemas.microsoft.com/office/drawing/2014/main" id="{9B1D52C9-11A0-4235-9C72-28FA955F63B0}"/>
              </a:ext>
            </a:extLst>
          </p:cNvPr>
          <p:cNvGraphicFramePr>
            <a:graphicFrameLocks noGrp="1"/>
          </p:cNvGraphicFramePr>
          <p:nvPr>
            <p:ph idx="1"/>
          </p:nvPr>
        </p:nvGraphicFramePr>
        <p:xfrm>
          <a:off x="427993" y="1463569"/>
          <a:ext cx="11309390" cy="5353650"/>
        </p:xfrm>
        <a:graphic>
          <a:graphicData uri="http://schemas.openxmlformats.org/drawingml/2006/table">
            <a:tbl>
              <a:tblPr firstRow="1" bandRow="1">
                <a:tableStyleId>{5940675A-B579-460E-94D1-54222C63F5DA}</a:tableStyleId>
              </a:tblPr>
              <a:tblGrid>
                <a:gridCol w="2649763">
                  <a:extLst>
                    <a:ext uri="{9D8B030D-6E8A-4147-A177-3AD203B41FA5}">
                      <a16:colId xmlns:a16="http://schemas.microsoft.com/office/drawing/2014/main" val="2779237762"/>
                    </a:ext>
                  </a:extLst>
                </a:gridCol>
                <a:gridCol w="8659627">
                  <a:extLst>
                    <a:ext uri="{9D8B030D-6E8A-4147-A177-3AD203B41FA5}">
                      <a16:colId xmlns:a16="http://schemas.microsoft.com/office/drawing/2014/main" val="3346855412"/>
                    </a:ext>
                  </a:extLst>
                </a:gridCol>
              </a:tblGrid>
              <a:tr h="2467986">
                <a:tc>
                  <a:txBody>
                    <a:bodyPr/>
                    <a:lstStyle/>
                    <a:p>
                      <a:r>
                        <a:rPr lang="en-GB" sz="1600" b="1" dirty="0"/>
                        <a:t>Steering Committee</a:t>
                      </a:r>
                    </a:p>
                  </a:txBody>
                  <a:tcPr/>
                </a:tc>
                <a:tc>
                  <a:txBody>
                    <a:bodyPr/>
                    <a:lstStyle/>
                    <a:p>
                      <a:r>
                        <a:rPr lang="en-GB" sz="1600" dirty="0"/>
                        <a:t>CEO</a:t>
                      </a:r>
                    </a:p>
                    <a:p>
                      <a:r>
                        <a:rPr lang="en-GB" sz="1600" dirty="0"/>
                        <a:t>Group Hospitality Director</a:t>
                      </a:r>
                    </a:p>
                    <a:p>
                      <a:r>
                        <a:rPr lang="en-GB" sz="1600" dirty="0"/>
                        <a:t>Group HR Director</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2684455004"/>
                  </a:ext>
                </a:extLst>
              </a:tr>
              <a:tr h="1411905">
                <a:tc>
                  <a:txBody>
                    <a:bodyPr/>
                    <a:lstStyle/>
                    <a:p>
                      <a:r>
                        <a:rPr lang="en-GB" sz="1600" b="1" dirty="0"/>
                        <a:t>Key Stakeholders</a:t>
                      </a:r>
                    </a:p>
                  </a:txBody>
                  <a:tcPr/>
                </a:tc>
                <a:tc>
                  <a:txBody>
                    <a:bodyPr/>
                    <a:lstStyle/>
                    <a:p>
                      <a:r>
                        <a:rPr lang="en-GB" sz="1600" dirty="0"/>
                        <a:t>Project Sponsor: C Rich</a:t>
                      </a:r>
                    </a:p>
                    <a:p>
                      <a:r>
                        <a:rPr lang="en-GB" sz="1600" dirty="0"/>
                        <a:t>Project Team</a:t>
                      </a:r>
                    </a:p>
                    <a:p>
                      <a:r>
                        <a:rPr lang="en-GB" sz="1600" dirty="0"/>
                        <a:t>Contractors</a:t>
                      </a:r>
                    </a:p>
                    <a:p>
                      <a:r>
                        <a:rPr lang="en-GB" sz="1600" dirty="0"/>
                        <a:t>Consultants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Existing restaurant franchises in the group</a:t>
                      </a:r>
                    </a:p>
                  </a:txBody>
                  <a:tcPr/>
                </a:tc>
                <a:extLst>
                  <a:ext uri="{0D108BD9-81ED-4DB2-BD59-A6C34878D82A}">
                    <a16:rowId xmlns:a16="http://schemas.microsoft.com/office/drawing/2014/main" val="3407090679"/>
                  </a:ext>
                </a:extLst>
              </a:tr>
              <a:tr h="1411905">
                <a:tc>
                  <a:txBody>
                    <a:bodyPr/>
                    <a:lstStyle/>
                    <a:p>
                      <a:r>
                        <a:rPr lang="en-GB" sz="1600" b="1" dirty="0"/>
                        <a:t>Key Risks</a:t>
                      </a:r>
                    </a:p>
                  </a:txBody>
                  <a:tcPr/>
                </a:tc>
                <a:tc>
                  <a:txBody>
                    <a:bodyPr/>
                    <a:lstStyle/>
                    <a:p>
                      <a:pPr marL="342900" indent="-342900">
                        <a:buFont typeface="+mj-lt"/>
                        <a:buAutoNum type="arabicPeriod"/>
                      </a:pPr>
                      <a:r>
                        <a:rPr lang="en-GB" sz="1600" dirty="0"/>
                        <a:t>Procurement delays impacting the installation schedule</a:t>
                      </a:r>
                    </a:p>
                    <a:p>
                      <a:pPr marL="342900" indent="-342900">
                        <a:buFont typeface="+mj-lt"/>
                        <a:buAutoNum type="arabicPeriod"/>
                      </a:pPr>
                      <a:r>
                        <a:rPr lang="en-GB" sz="1600" dirty="0"/>
                        <a:t>Difficulties finding suppliers for key products</a:t>
                      </a:r>
                    </a:p>
                    <a:p>
                      <a:pPr marL="342900" indent="-342900">
                        <a:buFont typeface="+mj-lt"/>
                        <a:buAutoNum type="arabicPeriod"/>
                      </a:pPr>
                      <a:r>
                        <a:rPr lang="en-GB" sz="1600" dirty="0"/>
                        <a:t>Unable to develop food that is both healthy and delicious</a:t>
                      </a:r>
                    </a:p>
                    <a:p>
                      <a:pPr marL="342900" indent="-342900">
                        <a:buFont typeface="+mj-lt"/>
                        <a:buAutoNum type="arabicPeriod"/>
                      </a:pPr>
                      <a:r>
                        <a:rPr lang="en-GB" sz="1600" dirty="0"/>
                        <a:t>Customers do not like the menu</a:t>
                      </a:r>
                    </a:p>
                    <a:p>
                      <a:pPr marL="342900" indent="-342900">
                        <a:buFont typeface="+mj-lt"/>
                        <a:buAutoNum type="arabicPeriod"/>
                      </a:pPr>
                      <a:r>
                        <a:rPr lang="en-GB" sz="1600" dirty="0"/>
                        <a:t>etc</a:t>
                      </a:r>
                    </a:p>
                  </a:txBody>
                  <a:tcPr/>
                </a:tc>
                <a:extLst>
                  <a:ext uri="{0D108BD9-81ED-4DB2-BD59-A6C34878D82A}">
                    <a16:rowId xmlns:a16="http://schemas.microsoft.com/office/drawing/2014/main" val="2533850344"/>
                  </a:ext>
                </a:extLst>
              </a:tr>
            </a:tbl>
          </a:graphicData>
        </a:graphic>
      </p:graphicFrame>
      <p:graphicFrame>
        <p:nvGraphicFramePr>
          <p:cNvPr id="6" name="Table 5">
            <a:extLst>
              <a:ext uri="{FF2B5EF4-FFF2-40B4-BE49-F238E27FC236}">
                <a16:creationId xmlns:a16="http://schemas.microsoft.com/office/drawing/2014/main" id="{F43C5596-E4D0-47A0-A5D9-87C381EFEB0C}"/>
              </a:ext>
            </a:extLst>
          </p:cNvPr>
          <p:cNvGraphicFramePr>
            <a:graphicFrameLocks/>
          </p:cNvGraphicFramePr>
          <p:nvPr/>
        </p:nvGraphicFramePr>
        <p:xfrm>
          <a:off x="6980966" y="1465130"/>
          <a:ext cx="4756417" cy="2529840"/>
        </p:xfrm>
        <a:graphic>
          <a:graphicData uri="http://schemas.openxmlformats.org/drawingml/2006/table">
            <a:tbl>
              <a:tblPr firstRow="1" bandRow="1">
                <a:tableStyleId>{5940675A-B579-460E-94D1-54222C63F5DA}</a:tableStyleId>
              </a:tblPr>
              <a:tblGrid>
                <a:gridCol w="2130250">
                  <a:extLst>
                    <a:ext uri="{9D8B030D-6E8A-4147-A177-3AD203B41FA5}">
                      <a16:colId xmlns:a16="http://schemas.microsoft.com/office/drawing/2014/main" val="2779237762"/>
                    </a:ext>
                  </a:extLst>
                </a:gridCol>
                <a:gridCol w="2626167">
                  <a:extLst>
                    <a:ext uri="{9D8B030D-6E8A-4147-A177-3AD203B41FA5}">
                      <a16:colId xmlns:a16="http://schemas.microsoft.com/office/drawing/2014/main" val="3346855412"/>
                    </a:ext>
                  </a:extLst>
                </a:gridCol>
              </a:tblGrid>
              <a:tr h="370840">
                <a:tc>
                  <a:txBody>
                    <a:bodyPr/>
                    <a:lstStyle/>
                    <a:p>
                      <a:r>
                        <a:rPr lang="en-GB" sz="1600" b="1" dirty="0"/>
                        <a:t>Project Team</a:t>
                      </a:r>
                    </a:p>
                  </a:txBody>
                  <a:tcPr/>
                </a:tc>
                <a:tc>
                  <a:txBody>
                    <a:bodyPr/>
                    <a:lstStyle/>
                    <a:p>
                      <a:r>
                        <a:rPr lang="en-GB" sz="1600" dirty="0"/>
                        <a:t>Interior Designing Consultant</a:t>
                      </a:r>
                    </a:p>
                    <a:p>
                      <a:r>
                        <a:rPr lang="en-GB" sz="1600" dirty="0"/>
                        <a:t>Marketing Consultant</a:t>
                      </a:r>
                    </a:p>
                    <a:p>
                      <a:r>
                        <a:rPr lang="en-GB" sz="1600" dirty="0"/>
                        <a:t>Marketing intern</a:t>
                      </a:r>
                    </a:p>
                    <a:p>
                      <a:r>
                        <a:rPr lang="en-GB" sz="1600" dirty="0"/>
                        <a:t>Procurement Administrator</a:t>
                      </a:r>
                    </a:p>
                    <a:p>
                      <a:r>
                        <a:rPr lang="en-GB" sz="1600" dirty="0"/>
                        <a:t>Project Administrator</a:t>
                      </a:r>
                    </a:p>
                    <a:p>
                      <a:r>
                        <a:rPr lang="en-GB" sz="1600" dirty="0"/>
                        <a:t>Building contractor</a:t>
                      </a:r>
                    </a:p>
                    <a:p>
                      <a:r>
                        <a:rPr lang="en-GB" sz="1600" dirty="0"/>
                        <a:t>Electrical contractor</a:t>
                      </a:r>
                    </a:p>
                    <a:p>
                      <a:r>
                        <a:rPr lang="en-GB" sz="1600" dirty="0"/>
                        <a:t>Heating contractor</a:t>
                      </a:r>
                    </a:p>
                  </a:txBody>
                  <a:tcPr/>
                </a:tc>
                <a:extLst>
                  <a:ext uri="{0D108BD9-81ED-4DB2-BD59-A6C34878D82A}">
                    <a16:rowId xmlns:a16="http://schemas.microsoft.com/office/drawing/2014/main" val="3824564219"/>
                  </a:ext>
                </a:extLst>
              </a:tr>
            </a:tbl>
          </a:graphicData>
        </a:graphic>
      </p:graphicFrame>
      <p:sp>
        <p:nvSpPr>
          <p:cNvPr id="3" name="TextBox 2">
            <a:extLst>
              <a:ext uri="{FF2B5EF4-FFF2-40B4-BE49-F238E27FC236}">
                <a16:creationId xmlns:a16="http://schemas.microsoft.com/office/drawing/2014/main" id="{F1CA39F5-60C7-49D9-BD98-37B5C7CCBDA2}"/>
              </a:ext>
            </a:extLst>
          </p:cNvPr>
          <p:cNvSpPr txBox="1"/>
          <p:nvPr/>
        </p:nvSpPr>
        <p:spPr>
          <a:xfrm>
            <a:off x="8315138" y="4036298"/>
            <a:ext cx="2088072"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Competitors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Health and safety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Food standards agency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Local council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Customers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61D48"/>
              </a:solidFill>
              <a:effectLst/>
              <a:uLnTx/>
              <a:uFillTx/>
              <a:latin typeface="Raleway"/>
              <a:ea typeface="+mn-ea"/>
              <a:cs typeface="+mn-cs"/>
            </a:endParaRPr>
          </a:p>
        </p:txBody>
      </p:sp>
    </p:spTree>
    <p:extLst>
      <p:ext uri="{BB962C8B-B14F-4D97-AF65-F5344CB8AC3E}">
        <p14:creationId xmlns:p14="http://schemas.microsoft.com/office/powerpoint/2010/main" val="279334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TT" dirty="0">
                <a:solidFill>
                  <a:schemeClr val="tx2"/>
                </a:solidFill>
              </a:rPr>
              <a:t>Axelos </a:t>
            </a:r>
            <a:r>
              <a:rPr lang="en-TT" sz="4800" dirty="0">
                <a:solidFill>
                  <a:schemeClr val="tx2"/>
                </a:solidFill>
              </a:rPr>
              <a:t>PRINCE 2</a:t>
            </a:r>
            <a:endParaRPr lang="en-TT" dirty="0">
              <a:solidFill>
                <a:schemeClr val="tx2"/>
              </a:solidFill>
            </a:endParaRPr>
          </a:p>
        </p:txBody>
      </p:sp>
      <p:sp>
        <p:nvSpPr>
          <p:cNvPr id="5" name="Subtitle 4"/>
          <p:cNvSpPr>
            <a:spLocks noGrp="1"/>
          </p:cNvSpPr>
          <p:nvPr>
            <p:ph type="subTitle" idx="1"/>
          </p:nvPr>
        </p:nvSpPr>
        <p:spPr/>
        <p:txBody>
          <a:bodyPr>
            <a:normAutofit/>
          </a:bodyPr>
          <a:lstStyle/>
          <a:p>
            <a:r>
              <a:rPr lang="en-TT" sz="3200" dirty="0"/>
              <a:t>Methodology</a:t>
            </a:r>
          </a:p>
        </p:txBody>
      </p:sp>
    </p:spTree>
    <p:extLst>
      <p:ext uri="{BB962C8B-B14F-4D97-AF65-F5344CB8AC3E}">
        <p14:creationId xmlns:p14="http://schemas.microsoft.com/office/powerpoint/2010/main" val="67449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PRINCE 2</a:t>
            </a:r>
          </a:p>
        </p:txBody>
      </p:sp>
      <p:sp>
        <p:nvSpPr>
          <p:cNvPr id="3" name="Content Placeholder 2"/>
          <p:cNvSpPr>
            <a:spLocks noGrp="1"/>
          </p:cNvSpPr>
          <p:nvPr>
            <p:ph idx="1"/>
          </p:nvPr>
        </p:nvSpPr>
        <p:spPr>
          <a:xfrm>
            <a:off x="911424" y="1628800"/>
            <a:ext cx="8229600" cy="4797826"/>
          </a:xfrm>
        </p:spPr>
        <p:txBody>
          <a:bodyPr>
            <a:normAutofit/>
          </a:bodyPr>
          <a:lstStyle/>
          <a:p>
            <a:r>
              <a:rPr lang="en-US" sz="2400" dirty="0" err="1">
                <a:solidFill>
                  <a:srgbClr val="FF0000"/>
                </a:solidFill>
              </a:rPr>
              <a:t>PR</a:t>
            </a:r>
            <a:r>
              <a:rPr lang="en-US" sz="2400" dirty="0" err="1"/>
              <a:t>ojects</a:t>
            </a:r>
            <a:r>
              <a:rPr lang="en-US" sz="2400" dirty="0"/>
              <a:t> </a:t>
            </a:r>
            <a:r>
              <a:rPr lang="en-US" sz="2400" dirty="0">
                <a:solidFill>
                  <a:srgbClr val="FF0000"/>
                </a:solidFill>
              </a:rPr>
              <a:t>IN</a:t>
            </a:r>
            <a:r>
              <a:rPr lang="en-US" sz="2400" dirty="0"/>
              <a:t> </a:t>
            </a:r>
            <a:r>
              <a:rPr lang="en-US" sz="2400" dirty="0">
                <a:solidFill>
                  <a:srgbClr val="FF0000"/>
                </a:solidFill>
              </a:rPr>
              <a:t>C</a:t>
            </a:r>
            <a:r>
              <a:rPr lang="en-US" sz="2400" dirty="0"/>
              <a:t>ontrolled </a:t>
            </a:r>
            <a:r>
              <a:rPr lang="en-US" sz="2400" dirty="0">
                <a:solidFill>
                  <a:srgbClr val="FF0000"/>
                </a:solidFill>
              </a:rPr>
              <a:t>E</a:t>
            </a:r>
            <a:r>
              <a:rPr lang="en-US" sz="2400" dirty="0"/>
              <a:t>nvironments</a:t>
            </a:r>
          </a:p>
          <a:p>
            <a:r>
              <a:rPr lang="en-US" sz="2400" dirty="0"/>
              <a:t>UK </a:t>
            </a:r>
            <a:r>
              <a:rPr lang="en-US" sz="2400" dirty="0" err="1"/>
              <a:t>Gov</a:t>
            </a:r>
            <a:r>
              <a:rPr lang="en-US" sz="2400" dirty="0"/>
              <a:t> standard</a:t>
            </a:r>
          </a:p>
          <a:p>
            <a:r>
              <a:rPr lang="en-US" sz="2400" dirty="0"/>
              <a:t>PRINCE </a:t>
            </a:r>
            <a:r>
              <a:rPr lang="mr-IN" sz="2400" dirty="0"/>
              <a:t>–</a:t>
            </a:r>
            <a:r>
              <a:rPr lang="en-US" sz="2400" dirty="0"/>
              <a:t> 1989 PRINCE 2 </a:t>
            </a:r>
            <a:r>
              <a:rPr lang="mr-IN" sz="2400" dirty="0"/>
              <a:t>–</a:t>
            </a:r>
            <a:r>
              <a:rPr lang="en-US" sz="2400" dirty="0"/>
              <a:t> 1996:</a:t>
            </a:r>
          </a:p>
          <a:p>
            <a:r>
              <a:rPr lang="en-US" sz="2400" b="1" dirty="0">
                <a:solidFill>
                  <a:srgbClr val="FF0000"/>
                </a:solidFill>
              </a:rPr>
              <a:t>Focus on business justification</a:t>
            </a:r>
          </a:p>
          <a:p>
            <a:r>
              <a:rPr lang="en-US" sz="2400" dirty="0"/>
              <a:t>Defined </a:t>
            </a:r>
            <a:r>
              <a:rPr lang="en-US" sz="2400" b="1" dirty="0"/>
              <a:t>organization structure </a:t>
            </a:r>
            <a:r>
              <a:rPr lang="en-US" sz="2400" dirty="0"/>
              <a:t>for the project management team</a:t>
            </a:r>
          </a:p>
          <a:p>
            <a:r>
              <a:rPr lang="en-US" sz="2400" b="1" dirty="0"/>
              <a:t>Product-based planning </a:t>
            </a:r>
            <a:r>
              <a:rPr lang="en-US" sz="2400" dirty="0"/>
              <a:t>approach</a:t>
            </a:r>
          </a:p>
          <a:p>
            <a:r>
              <a:rPr lang="en-US" sz="2400" dirty="0"/>
              <a:t>Emphasis on dividing the project into </a:t>
            </a:r>
            <a:r>
              <a:rPr lang="en-US" sz="2400" b="1" dirty="0"/>
              <a:t>manageable and controllable stages</a:t>
            </a:r>
          </a:p>
          <a:p>
            <a:r>
              <a:rPr lang="en-US" sz="2400" b="1" dirty="0"/>
              <a:t>Flexibility</a:t>
            </a:r>
            <a:r>
              <a:rPr lang="en-US" sz="2400" dirty="0"/>
              <a:t> that can be applied at a level appropriate to the project.</a:t>
            </a:r>
          </a:p>
          <a:p>
            <a:endParaRPr lang="en-TT" sz="2400" dirty="0"/>
          </a:p>
        </p:txBody>
      </p:sp>
    </p:spTree>
    <p:extLst>
      <p:ext uri="{BB962C8B-B14F-4D97-AF65-F5344CB8AC3E}">
        <p14:creationId xmlns:p14="http://schemas.microsoft.com/office/powerpoint/2010/main" val="14911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E0699-2149-925F-5EC4-686035F8841D}"/>
              </a:ext>
            </a:extLst>
          </p:cNvPr>
          <p:cNvSpPr>
            <a:spLocks noGrp="1"/>
          </p:cNvSpPr>
          <p:nvPr>
            <p:ph type="title"/>
          </p:nvPr>
        </p:nvSpPr>
        <p:spPr/>
        <p:txBody>
          <a:bodyPr/>
          <a:lstStyle/>
          <a:p>
            <a:r>
              <a:rPr lang="en-TT" dirty="0">
                <a:solidFill>
                  <a:schemeClr val="tx2"/>
                </a:solidFill>
              </a:rPr>
              <a:t>PRINCE 2 Principles</a:t>
            </a:r>
            <a:endParaRPr lang="en-TT" dirty="0"/>
          </a:p>
        </p:txBody>
      </p:sp>
      <p:sp>
        <p:nvSpPr>
          <p:cNvPr id="6" name="Content Placeholder 5">
            <a:extLst>
              <a:ext uri="{FF2B5EF4-FFF2-40B4-BE49-F238E27FC236}">
                <a16:creationId xmlns:a16="http://schemas.microsoft.com/office/drawing/2014/main" id="{348B7838-D97A-CB20-84A4-A6136F9A5919}"/>
              </a:ext>
            </a:extLst>
          </p:cNvPr>
          <p:cNvSpPr>
            <a:spLocks noGrp="1"/>
          </p:cNvSpPr>
          <p:nvPr>
            <p:ph sz="half" idx="1"/>
          </p:nvPr>
        </p:nvSpPr>
        <p:spPr>
          <a:xfrm>
            <a:off x="838200" y="1825625"/>
            <a:ext cx="5111552" cy="4351338"/>
          </a:xfrm>
        </p:spPr>
        <p:txBody>
          <a:bodyPr>
            <a:normAutofit fontScale="77500" lnSpcReduction="20000"/>
          </a:bodyPr>
          <a:lstStyle/>
          <a:p>
            <a:r>
              <a:rPr lang="en-US" dirty="0"/>
              <a:t>The principles provide a </a:t>
            </a:r>
            <a:r>
              <a:rPr lang="en-US" b="1" dirty="0">
                <a:solidFill>
                  <a:schemeClr val="tx2"/>
                </a:solidFill>
              </a:rPr>
              <a:t>framework of good practice </a:t>
            </a:r>
            <a:r>
              <a:rPr lang="en-US" dirty="0"/>
              <a:t>for those people involved in a project</a:t>
            </a:r>
          </a:p>
          <a:p>
            <a:endParaRPr lang="en-US" dirty="0"/>
          </a:p>
          <a:p>
            <a:r>
              <a:rPr lang="en-US" dirty="0"/>
              <a:t>Ensuring that the method is not applied in an overly prescriptive way </a:t>
            </a:r>
          </a:p>
          <a:p>
            <a:endParaRPr lang="en-US" dirty="0"/>
          </a:p>
          <a:p>
            <a:r>
              <a:rPr lang="en-US" dirty="0"/>
              <a:t>But applied in a way sufficient to contribute to the success of the project</a:t>
            </a:r>
          </a:p>
          <a:p>
            <a:endParaRPr lang="en-US" dirty="0"/>
          </a:p>
          <a:p>
            <a:r>
              <a:rPr lang="en-US" dirty="0"/>
              <a:t>So what are these principles?</a:t>
            </a:r>
            <a:endParaRPr lang="en-TT" dirty="0"/>
          </a:p>
        </p:txBody>
      </p:sp>
      <p:pic>
        <p:nvPicPr>
          <p:cNvPr id="7" name="Picture 6">
            <a:extLst>
              <a:ext uri="{FF2B5EF4-FFF2-40B4-BE49-F238E27FC236}">
                <a16:creationId xmlns:a16="http://schemas.microsoft.com/office/drawing/2014/main" id="{3B58D34A-6897-17E4-E1F3-9C35CD9377CF}"/>
              </a:ext>
            </a:extLst>
          </p:cNvPr>
          <p:cNvPicPr>
            <a:picLocks noChangeAspect="1"/>
          </p:cNvPicPr>
          <p:nvPr/>
        </p:nvPicPr>
        <p:blipFill>
          <a:blip r:embed="rId2"/>
          <a:stretch>
            <a:fillRect/>
          </a:stretch>
        </p:blipFill>
        <p:spPr>
          <a:xfrm>
            <a:off x="6384032" y="1690690"/>
            <a:ext cx="5111552" cy="4662420"/>
          </a:xfrm>
          <a:prstGeom prst="rect">
            <a:avLst/>
          </a:prstGeom>
        </p:spPr>
      </p:pic>
    </p:spTree>
    <p:extLst>
      <p:ext uri="{BB962C8B-B14F-4D97-AF65-F5344CB8AC3E}">
        <p14:creationId xmlns:p14="http://schemas.microsoft.com/office/powerpoint/2010/main" val="415845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TT" dirty="0">
                <a:solidFill>
                  <a:schemeClr val="tx2"/>
                </a:solidFill>
              </a:rPr>
              <a:t>PRINCE 2 Principles</a:t>
            </a:r>
          </a:p>
        </p:txBody>
      </p:sp>
      <p:pic>
        <p:nvPicPr>
          <p:cNvPr id="8" name="Picture 7">
            <a:extLst>
              <a:ext uri="{FF2B5EF4-FFF2-40B4-BE49-F238E27FC236}">
                <a16:creationId xmlns:a16="http://schemas.microsoft.com/office/drawing/2014/main" id="{7F2E54C8-3FBF-6052-6E7D-DDE0B42BDD0E}"/>
              </a:ext>
            </a:extLst>
          </p:cNvPr>
          <p:cNvPicPr>
            <a:picLocks noChangeAspect="1"/>
          </p:cNvPicPr>
          <p:nvPr/>
        </p:nvPicPr>
        <p:blipFill>
          <a:blip r:embed="rId2"/>
          <a:stretch>
            <a:fillRect/>
          </a:stretch>
        </p:blipFill>
        <p:spPr>
          <a:xfrm>
            <a:off x="2207568" y="980728"/>
            <a:ext cx="7714947" cy="5514526"/>
          </a:xfrm>
          <a:prstGeom prst="rect">
            <a:avLst/>
          </a:prstGeom>
        </p:spPr>
      </p:pic>
      <p:sp>
        <p:nvSpPr>
          <p:cNvPr id="10" name="TextBox 9">
            <a:extLst>
              <a:ext uri="{FF2B5EF4-FFF2-40B4-BE49-F238E27FC236}">
                <a16:creationId xmlns:a16="http://schemas.microsoft.com/office/drawing/2014/main" id="{909E4FEC-F4D9-2DAD-4F0B-CA042061D0F8}"/>
              </a:ext>
            </a:extLst>
          </p:cNvPr>
          <p:cNvSpPr txBox="1"/>
          <p:nvPr/>
        </p:nvSpPr>
        <p:spPr>
          <a:xfrm>
            <a:off x="2207568" y="6381328"/>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TT" sz="1800" b="0" i="0" u="none" strike="noStrike" kern="1200" cap="none" spc="0" normalizeH="0" baseline="0" noProof="0" dirty="0">
                <a:ln>
                  <a:noFill/>
                </a:ln>
                <a:solidFill>
                  <a:srgbClr val="061D48"/>
                </a:solidFill>
                <a:effectLst/>
                <a:uLnTx/>
                <a:uFillTx/>
                <a:latin typeface="Raleway"/>
                <a:ea typeface="+mn-ea"/>
                <a:cs typeface="+mn-cs"/>
              </a:rPr>
              <a:t>Murray (2011)</a:t>
            </a:r>
          </a:p>
        </p:txBody>
      </p:sp>
    </p:spTree>
    <p:extLst>
      <p:ext uri="{BB962C8B-B14F-4D97-AF65-F5344CB8AC3E}">
        <p14:creationId xmlns:p14="http://schemas.microsoft.com/office/powerpoint/2010/main" val="78091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a:solidFill>
                  <a:schemeClr val="tx2"/>
                </a:solidFill>
              </a:rPr>
              <a:t>PRINCE 2 Themes</a:t>
            </a:r>
            <a:endParaRPr lang="en-TT" sz="3600" dirty="0">
              <a:solidFill>
                <a:schemeClr val="tx2"/>
              </a:solidFill>
            </a:endParaRPr>
          </a:p>
        </p:txBody>
      </p:sp>
      <p:sp>
        <p:nvSpPr>
          <p:cNvPr id="3" name="Content Placeholder 2"/>
          <p:cNvSpPr>
            <a:spLocks noGrp="1"/>
          </p:cNvSpPr>
          <p:nvPr>
            <p:ph sz="half" idx="1"/>
          </p:nvPr>
        </p:nvSpPr>
        <p:spPr>
          <a:xfrm>
            <a:off x="838200" y="1916832"/>
            <a:ext cx="5200650" cy="4351338"/>
          </a:xfrm>
        </p:spPr>
        <p:txBody>
          <a:bodyPr>
            <a:normAutofit/>
          </a:bodyPr>
          <a:lstStyle/>
          <a:p>
            <a:r>
              <a:rPr lang="en-US" sz="2400" dirty="0">
                <a:solidFill>
                  <a:schemeClr val="tx1"/>
                </a:solidFill>
              </a:rPr>
              <a:t>The PRINCE2 themes are those aspects of project management that need to be addressed continually throughout the project lifecycle</a:t>
            </a:r>
          </a:p>
          <a:p>
            <a:r>
              <a:rPr lang="en-US" sz="2400" dirty="0">
                <a:solidFill>
                  <a:schemeClr val="tx1"/>
                </a:solidFill>
              </a:rPr>
              <a:t>They provide guidance on how the process should be performed.</a:t>
            </a:r>
          </a:p>
          <a:p>
            <a:endParaRPr lang="en-TT" sz="2400" dirty="0">
              <a:solidFill>
                <a:schemeClr val="tx1"/>
              </a:solidFill>
            </a:endParaRPr>
          </a:p>
        </p:txBody>
      </p:sp>
      <p:pic>
        <p:nvPicPr>
          <p:cNvPr id="4" name="Picture 3"/>
          <p:cNvPicPr>
            <a:picLocks noChangeAspect="1"/>
          </p:cNvPicPr>
          <p:nvPr/>
        </p:nvPicPr>
        <p:blipFill>
          <a:blip r:embed="rId2"/>
          <a:stretch>
            <a:fillRect/>
          </a:stretch>
        </p:blipFill>
        <p:spPr>
          <a:xfrm>
            <a:off x="6816080" y="1690690"/>
            <a:ext cx="4737685" cy="4120750"/>
          </a:xfrm>
          <a:prstGeom prst="rect">
            <a:avLst/>
          </a:prstGeom>
        </p:spPr>
      </p:pic>
    </p:spTree>
    <p:extLst>
      <p:ext uri="{BB962C8B-B14F-4D97-AF65-F5344CB8AC3E}">
        <p14:creationId xmlns:p14="http://schemas.microsoft.com/office/powerpoint/2010/main" val="814962789"/>
      </p:ext>
    </p:extLst>
  </p:cSld>
  <p:clrMapOvr>
    <a:masterClrMapping/>
  </p:clrMapOvr>
</p:sld>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3076</Words>
  <Application>Microsoft Office PowerPoint</Application>
  <PresentationFormat>Widescreen</PresentationFormat>
  <Paragraphs>437</Paragraphs>
  <Slides>48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Narrow</vt:lpstr>
      <vt:lpstr>Arial Nova</vt:lpstr>
      <vt:lpstr>Avenir Next LT Pro</vt:lpstr>
      <vt:lpstr>Calibri</vt:lpstr>
      <vt:lpstr>Raleway</vt:lpstr>
      <vt:lpstr>1_ARU Brand</vt:lpstr>
      <vt:lpstr>011 Assignment</vt:lpstr>
      <vt:lpstr>What is Project?</vt:lpstr>
      <vt:lpstr>What is a Project?</vt:lpstr>
      <vt:lpstr>Main Project characteristics  (Maylor, 2017, pp. 7)</vt:lpstr>
      <vt:lpstr>Axelos PRINCE 2</vt:lpstr>
      <vt:lpstr>PRINCE 2</vt:lpstr>
      <vt:lpstr>PRINCE 2 Principles</vt:lpstr>
      <vt:lpstr>PRINCE 2 Principles</vt:lpstr>
      <vt:lpstr>PRINCE 2 Themes</vt:lpstr>
      <vt:lpstr>PRINCE 2 Themes</vt:lpstr>
      <vt:lpstr>Prince 2 - 7 Processes</vt:lpstr>
      <vt:lpstr>Prince 2 - 7 Processes</vt:lpstr>
      <vt:lpstr>PowerPoint Presentation</vt:lpstr>
      <vt:lpstr>PowerPoint Presentation</vt:lpstr>
      <vt:lpstr>PowerPoint Presentation</vt:lpstr>
      <vt:lpstr>PRINCE 2- summary</vt:lpstr>
      <vt:lpstr>Stakeholder Management</vt:lpstr>
      <vt:lpstr>Stakeholder Defined</vt:lpstr>
      <vt:lpstr>Objective of Stakeholder Mgt</vt:lpstr>
      <vt:lpstr>Stakeholder Management Process </vt:lpstr>
      <vt:lpstr>Categorization of Stakeholders</vt:lpstr>
      <vt:lpstr>Internal Stakeholders  Project Team (adapted from Maylor, 2017, pp. 62)</vt:lpstr>
      <vt:lpstr>Stakeholder Analysis</vt:lpstr>
      <vt:lpstr>Use a Stakeholder Register</vt:lpstr>
      <vt:lpstr>Power/Interest Grid</vt:lpstr>
      <vt:lpstr>Plotting the Power/Interest Matrix with Stakeholders</vt:lpstr>
      <vt:lpstr>Engaging Stakeholders</vt:lpstr>
      <vt:lpstr>Stakeholders Engagement Assessment Matrix</vt:lpstr>
      <vt:lpstr>Risk Management</vt:lpstr>
      <vt:lpstr>Fundamentals!</vt:lpstr>
      <vt:lpstr>PowerPoint Presentation</vt:lpstr>
      <vt:lpstr>Importance of Risk Management</vt:lpstr>
      <vt:lpstr>PowerPoint Presentation</vt:lpstr>
      <vt:lpstr>Project Risk and Issues Management: Overview</vt:lpstr>
      <vt:lpstr>What is a Risk?</vt:lpstr>
      <vt:lpstr>Risk Management on projects</vt:lpstr>
      <vt:lpstr>Risk Management Process</vt:lpstr>
      <vt:lpstr>Risk identification</vt:lpstr>
      <vt:lpstr>The risk register/log</vt:lpstr>
      <vt:lpstr>Qualitative Risk Analysis Risk impact Matrix</vt:lpstr>
      <vt:lpstr>Threat Strategies (PMI, 2021, p.123)</vt:lpstr>
      <vt:lpstr>Project Charter</vt:lpstr>
      <vt:lpstr>Purpose of the Project Charter</vt:lpstr>
      <vt:lpstr>End Result: Project Charter (from PMI, 2017) also called a Project Initiation Document (PID)</vt:lpstr>
      <vt:lpstr>Example</vt:lpstr>
      <vt:lpstr>Example Project Charter  (or PID), Restaurant example</vt:lpstr>
      <vt:lpstr>Objectives and Deliverables</vt:lpstr>
      <vt:lpstr>People, Stakeholders and Risks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 Samuel</dc:creator>
  <cp:lastModifiedBy>Andre Samuel</cp:lastModifiedBy>
  <cp:revision>2</cp:revision>
  <dcterms:created xsi:type="dcterms:W3CDTF">2026-03-17T12:55:56Z</dcterms:created>
  <dcterms:modified xsi:type="dcterms:W3CDTF">2026-03-17T13:01:53Z</dcterms:modified>
</cp:coreProperties>
</file>